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314" r:id="rId4"/>
    <p:sldId id="319" r:id="rId5"/>
    <p:sldId id="320" r:id="rId6"/>
    <p:sldId id="321" r:id="rId7"/>
    <p:sldId id="322" r:id="rId8"/>
    <p:sldId id="318" r:id="rId9"/>
    <p:sldId id="317" r:id="rId10"/>
    <p:sldId id="323" r:id="rId11"/>
    <p:sldId id="324" r:id="rId12"/>
    <p:sldId id="335" r:id="rId13"/>
    <p:sldId id="336" r:id="rId14"/>
    <p:sldId id="337" r:id="rId15"/>
    <p:sldId id="357" r:id="rId16"/>
    <p:sldId id="325" r:id="rId17"/>
    <p:sldId id="326" r:id="rId18"/>
    <p:sldId id="358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59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7" r:id="rId37"/>
    <p:sldId id="346" r:id="rId38"/>
    <p:sldId id="348" r:id="rId39"/>
    <p:sldId id="349" r:id="rId40"/>
    <p:sldId id="350" r:id="rId41"/>
    <p:sldId id="361" r:id="rId42"/>
    <p:sldId id="360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53" r:id="rId54"/>
    <p:sldId id="354" r:id="rId55"/>
    <p:sldId id="355" r:id="rId56"/>
    <p:sldId id="356" r:id="rId57"/>
    <p:sldId id="351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021F9-6592-44C5-B466-7FE93E62C20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306AB-944D-417C-9A65-F17F2A03C3C2}">
      <dgm:prSet phldrT="[Text]"/>
      <dgm:spPr/>
      <dgm:t>
        <a:bodyPr/>
        <a:lstStyle/>
        <a:p>
          <a:r>
            <a:rPr lang="de-DE" dirty="0" smtClean="0"/>
            <a:t>Channel: KUNDE</a:t>
          </a:r>
        </a:p>
        <a:p>
          <a:endParaRPr lang="de-DE" dirty="0" smtClean="0"/>
        </a:p>
        <a:p>
          <a:endParaRPr lang="de-DE" dirty="0" smtClean="0"/>
        </a:p>
        <a:p>
          <a:r>
            <a:rPr lang="de-DE" dirty="0" smtClean="0"/>
            <a:t> </a:t>
          </a:r>
          <a:endParaRPr lang="de-DE" dirty="0"/>
        </a:p>
      </dgm:t>
    </dgm:pt>
    <dgm:pt modelId="{1461CA5D-F5CA-4757-A677-5CF1B8EDAC91}" type="parTrans" cxnId="{0EC7A990-5B21-444F-A4E4-01CC341DF66C}">
      <dgm:prSet/>
      <dgm:spPr/>
      <dgm:t>
        <a:bodyPr/>
        <a:lstStyle/>
        <a:p>
          <a:endParaRPr lang="de-DE"/>
        </a:p>
      </dgm:t>
    </dgm:pt>
    <dgm:pt modelId="{B61F106E-EEED-45A7-938C-4871132D410E}" type="sibTrans" cxnId="{0EC7A990-5B21-444F-A4E4-01CC341DF66C}">
      <dgm:prSet/>
      <dgm:spPr/>
      <dgm:t>
        <a:bodyPr/>
        <a:lstStyle/>
        <a:p>
          <a:endParaRPr lang="de-DE"/>
        </a:p>
      </dgm:t>
    </dgm:pt>
    <dgm:pt modelId="{E90E3D32-DC43-4F54-8F81-47577BF361A6}" type="pres">
      <dgm:prSet presAssocID="{7C6021F9-6592-44C5-B466-7FE93E62C2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597F4FD-B929-43F7-B6DE-BE5F88B4E47A}" type="pres">
      <dgm:prSet presAssocID="{5B2306AB-944D-417C-9A65-F17F2A03C3C2}" presName="node" presStyleLbl="node1" presStyleIdx="0" presStyleCnt="1" custScaleX="148216" custLinFactNeighborX="1266" custLinFactNeighborY="9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C7A990-5B21-444F-A4E4-01CC341DF66C}" srcId="{7C6021F9-6592-44C5-B466-7FE93E62C204}" destId="{5B2306AB-944D-417C-9A65-F17F2A03C3C2}" srcOrd="0" destOrd="0" parTransId="{1461CA5D-F5CA-4757-A677-5CF1B8EDAC91}" sibTransId="{B61F106E-EEED-45A7-938C-4871132D410E}"/>
    <dgm:cxn modelId="{35132337-0F16-48A6-86AC-3758F48CC2A0}" type="presOf" srcId="{7C6021F9-6592-44C5-B466-7FE93E62C204}" destId="{E90E3D32-DC43-4F54-8F81-47577BF361A6}" srcOrd="0" destOrd="0" presId="urn:microsoft.com/office/officeart/2005/8/layout/default"/>
    <dgm:cxn modelId="{530FBF19-C481-479F-92E0-DA539B96C820}" type="presOf" srcId="{5B2306AB-944D-417C-9A65-F17F2A03C3C2}" destId="{B597F4FD-B929-43F7-B6DE-BE5F88B4E47A}" srcOrd="0" destOrd="0" presId="urn:microsoft.com/office/officeart/2005/8/layout/default"/>
    <dgm:cxn modelId="{498E8931-433D-4CF5-AE55-EF91E5E4888B}" type="presParOf" srcId="{E90E3D32-DC43-4F54-8F81-47577BF361A6}" destId="{B597F4FD-B929-43F7-B6DE-BE5F88B4E47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6021F9-6592-44C5-B466-7FE93E62C204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B2306AB-944D-417C-9A65-F17F2A03C3C2}">
      <dgm:prSet phldrT="[Text]" custT="1"/>
      <dgm:spPr/>
      <dgm:t>
        <a:bodyPr/>
        <a:lstStyle/>
        <a:p>
          <a:r>
            <a:rPr lang="de-DE" sz="2800" b="1" dirty="0" smtClean="0"/>
            <a:t>Channel: KUNDE</a:t>
          </a:r>
        </a:p>
        <a:p>
          <a:endParaRPr lang="de-DE" sz="4600" dirty="0" smtClean="0"/>
        </a:p>
        <a:p>
          <a:endParaRPr lang="de-DE" sz="4600" dirty="0" smtClean="0"/>
        </a:p>
        <a:p>
          <a:r>
            <a:rPr lang="de-DE" sz="4600" dirty="0" smtClean="0"/>
            <a:t> </a:t>
          </a:r>
          <a:endParaRPr lang="de-DE" sz="4600" dirty="0"/>
        </a:p>
      </dgm:t>
    </dgm:pt>
    <dgm:pt modelId="{1461CA5D-F5CA-4757-A677-5CF1B8EDAC91}" type="parTrans" cxnId="{0EC7A990-5B21-444F-A4E4-01CC341DF66C}">
      <dgm:prSet/>
      <dgm:spPr/>
      <dgm:t>
        <a:bodyPr/>
        <a:lstStyle/>
        <a:p>
          <a:endParaRPr lang="de-DE"/>
        </a:p>
      </dgm:t>
    </dgm:pt>
    <dgm:pt modelId="{B61F106E-EEED-45A7-938C-4871132D410E}" type="sibTrans" cxnId="{0EC7A990-5B21-444F-A4E4-01CC341DF66C}">
      <dgm:prSet/>
      <dgm:spPr/>
      <dgm:t>
        <a:bodyPr/>
        <a:lstStyle/>
        <a:p>
          <a:endParaRPr lang="de-DE"/>
        </a:p>
      </dgm:t>
    </dgm:pt>
    <dgm:pt modelId="{E90E3D32-DC43-4F54-8F81-47577BF361A6}" type="pres">
      <dgm:prSet presAssocID="{7C6021F9-6592-44C5-B466-7FE93E62C20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B597F4FD-B929-43F7-B6DE-BE5F88B4E47A}" type="pres">
      <dgm:prSet presAssocID="{5B2306AB-944D-417C-9A65-F17F2A03C3C2}" presName="node" presStyleLbl="node1" presStyleIdx="0" presStyleCnt="1" custScaleX="148216" custScaleY="273776" custLinFactNeighborX="1266" custLinFactNeighborY="93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EC7A990-5B21-444F-A4E4-01CC341DF66C}" srcId="{7C6021F9-6592-44C5-B466-7FE93E62C204}" destId="{5B2306AB-944D-417C-9A65-F17F2A03C3C2}" srcOrd="0" destOrd="0" parTransId="{1461CA5D-F5CA-4757-A677-5CF1B8EDAC91}" sibTransId="{B61F106E-EEED-45A7-938C-4871132D410E}"/>
    <dgm:cxn modelId="{EDE478B6-F7B5-43E7-8FAD-23CBA0B8D8F9}" type="presOf" srcId="{5B2306AB-944D-417C-9A65-F17F2A03C3C2}" destId="{B597F4FD-B929-43F7-B6DE-BE5F88B4E47A}" srcOrd="0" destOrd="0" presId="urn:microsoft.com/office/officeart/2005/8/layout/default"/>
    <dgm:cxn modelId="{ABC55684-3C53-4168-938D-2D2E8ABD179C}" type="presOf" srcId="{7C6021F9-6592-44C5-B466-7FE93E62C204}" destId="{E90E3D32-DC43-4F54-8F81-47577BF361A6}" srcOrd="0" destOrd="0" presId="urn:microsoft.com/office/officeart/2005/8/layout/default"/>
    <dgm:cxn modelId="{089213D2-4532-4766-B5CA-49C03EEB6F01}" type="presParOf" srcId="{E90E3D32-DC43-4F54-8F81-47577BF361A6}" destId="{B597F4FD-B929-43F7-B6DE-BE5F88B4E47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7F4FD-B929-43F7-B6DE-BE5F88B4E47A}">
      <dsp:nvSpPr>
        <dsp:cNvPr id="0" name=""/>
        <dsp:cNvSpPr/>
      </dsp:nvSpPr>
      <dsp:spPr>
        <a:xfrm>
          <a:off x="530260" y="4703"/>
          <a:ext cx="9929507" cy="4019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 smtClean="0"/>
            <a:t>Channel: KUNDE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5000" kern="1200" dirty="0" smtClean="0"/>
            <a:t> </a:t>
          </a:r>
          <a:endParaRPr lang="de-DE" sz="5000" kern="1200" dirty="0"/>
        </a:p>
      </dsp:txBody>
      <dsp:txXfrm>
        <a:off x="530260" y="4703"/>
        <a:ext cx="9929507" cy="4019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7F4FD-B929-43F7-B6DE-BE5F88B4E47A}">
      <dsp:nvSpPr>
        <dsp:cNvPr id="0" name=""/>
        <dsp:cNvSpPr/>
      </dsp:nvSpPr>
      <dsp:spPr>
        <a:xfrm>
          <a:off x="5039" y="7818"/>
          <a:ext cx="3935363" cy="4361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/>
            <a:t>Channel: KUNDE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6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6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600" kern="1200" dirty="0" smtClean="0"/>
            <a:t> </a:t>
          </a:r>
          <a:endParaRPr lang="de-DE" sz="4600" kern="1200" dirty="0"/>
        </a:p>
      </dsp:txBody>
      <dsp:txXfrm>
        <a:off x="5039" y="7818"/>
        <a:ext cx="3935363" cy="4361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4A4B6-6737-4460-B826-ED6CC44A46F8}" type="datetimeFigureOut">
              <a:rPr lang="de-DE" smtClean="0"/>
              <a:t>24.05.2017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4F0A7-CEEC-40D4-B92E-A210B82DB9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80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F0A7-CEEC-40D4-B92E-A210B82DB9D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62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4C645-9A17-498E-8883-58B08C89182C}" type="slidenum">
              <a:rPr lang="de-DE" altLang="de-DE"/>
              <a:pPr/>
              <a:t>32</a:t>
            </a:fld>
            <a:endParaRPr lang="de-DE" altLang="de-DE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8" y="735013"/>
            <a:ext cx="653891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659313"/>
            <a:ext cx="4860925" cy="4414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06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7CCD1-D748-4A68-88E1-E4A7ED63C4C0}" type="slidenum">
              <a:rPr lang="de-DE" altLang="de-DE"/>
              <a:pPr/>
              <a:t>33</a:t>
            </a:fld>
            <a:endParaRPr lang="de-DE" altLang="de-DE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8" y="735013"/>
            <a:ext cx="653891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659313"/>
            <a:ext cx="4860925" cy="4414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293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9B1DF-7239-4BB4-9A43-5862757F03CB}" type="slidenum">
              <a:rPr lang="de-DE" altLang="de-DE"/>
              <a:pPr/>
              <a:t>34</a:t>
            </a:fld>
            <a:endParaRPr lang="de-DE" altLang="de-DE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8" y="735013"/>
            <a:ext cx="6538912" cy="3679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659313"/>
            <a:ext cx="4860925" cy="4414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260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4AD96-0E8E-4E97-AB38-D06503DE76DA}" type="slidenum">
              <a:rPr lang="de-DE" altLang="de-DE"/>
              <a:pPr/>
              <a:t>43</a:t>
            </a:fld>
            <a:endParaRPr lang="de-DE" altLang="de-DE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8511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C1B42-D471-4D50-9BE1-68FC751E5B63}" type="slidenum">
              <a:rPr lang="de-DE" altLang="de-DE"/>
              <a:pPr/>
              <a:t>50</a:t>
            </a:fld>
            <a:endParaRPr lang="de-DE" altLang="de-DE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439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9FD15-AA17-4638-8D52-9551B0722779}" type="slidenum">
              <a:rPr lang="de-DE" altLang="de-DE"/>
              <a:pPr/>
              <a:t>51</a:t>
            </a:fld>
            <a:endParaRPr lang="de-DE" altLang="de-DE"/>
          </a:p>
        </p:txBody>
      </p:sp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BEB05C2-3B85-4424-B2F7-3C29265806DC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4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62D8-291C-4F76-A8AB-339E086B1540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96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3983F53-1410-401C-8FBA-970BA6AC68B9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66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913B88D-92B4-4749-AFA6-E8F336C61708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56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1A7F319-FFA7-4B7B-8085-3B8D3CED2FC7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54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28FDC-D6F9-4FDF-84FA-BE820C6AC319}" type="datetime1">
              <a:rPr lang="de-DE" smtClean="0"/>
              <a:t>24.05.2017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26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EFF7-A2B6-4CDD-B492-BB8D64662E77}" type="datetime1">
              <a:rPr lang="de-DE" smtClean="0"/>
              <a:t>24.05.2017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78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31AB-851D-4A49-A06F-B44E38BFCF3D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2161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4B1DFF-EC13-46A0-825F-FFCA21F341A0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5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B489B-58D5-4100-AA23-4183BCC62B05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46. Course Koblenz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94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5BD87C-C617-41B7-ABEE-43BB3D8DA5F6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294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E48-8F3A-41FA-8F4F-AB7B25B18E78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5903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3FEEC-F3A1-4F2C-8EE1-8BFAC50E85DD}" type="datetime1">
              <a:rPr lang="de-DE" smtClean="0"/>
              <a:t>24.05.2017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0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7F6C8-A230-4E76-AA1B-1ED953813E42}" type="datetime1">
              <a:rPr lang="de-DE" smtClean="0"/>
              <a:t>24.05.2017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371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F300-9E87-4ED1-BA0E-D3EA8F96C098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3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03CA-074C-4534-8344-6EF482985EEB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09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4977-6475-4140-AD8B-CEAF27B0EE0C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17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E03C2-F5F9-465E-8045-66B083B5C7E4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46. Course Koblenz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F6DB-0B18-4BB2-A05C-AF577829C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140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State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ART</a:t>
            </a:r>
            <a:br>
              <a:rPr lang="de-DE" dirty="0" smtClean="0"/>
            </a:br>
            <a:r>
              <a:rPr lang="de-DE" dirty="0" smtClean="0"/>
              <a:t>Course 2017  </a:t>
            </a:r>
            <a:r>
              <a:rPr lang="de-DE" dirty="0" err="1" smtClean="0"/>
              <a:t>KOBlenz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643203" y="4021500"/>
            <a:ext cx="9448800" cy="175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Heinz Peter Maaßen, Lattwein GmbH</a:t>
            </a:r>
          </a:p>
          <a:p>
            <a:endParaRPr lang="de-DE" dirty="0" smtClean="0"/>
          </a:p>
          <a:p>
            <a:r>
              <a:rPr lang="de-DE" dirty="0" smtClean="0"/>
              <a:t>46. </a:t>
            </a:r>
            <a:r>
              <a:rPr lang="de-DE" smtClean="0"/>
              <a:t>COURSE </a:t>
            </a:r>
            <a:r>
              <a:rPr lang="de-DE" dirty="0" smtClean="0"/>
              <a:t>Koblenz  22.-23. Mai 2017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68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Channels </a:t>
            </a:r>
            <a:r>
              <a:rPr lang="de-DE" b="1" dirty="0" smtClean="0"/>
              <a:t>und Container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74658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eck 4"/>
          <p:cNvSpPr/>
          <p:nvPr/>
        </p:nvSpPr>
        <p:spPr>
          <a:xfrm>
            <a:off x="4655840" y="3212976"/>
            <a:ext cx="3171257" cy="875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Container: KD-Daten 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65267" y="4183937"/>
            <a:ext cx="3171257" cy="875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Container: KD-Bestell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655840" y="5126617"/>
            <a:ext cx="3171257" cy="8756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Container: KD-Offene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999E-CD92-4B1E-AAD6-1C9A9B298B56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469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  <p:bldP spid="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Channels </a:t>
            </a:r>
            <a:r>
              <a:rPr lang="de-DE" b="1" dirty="0" smtClean="0"/>
              <a:t>und Container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312" y="1628952"/>
            <a:ext cx="11050571" cy="4024125"/>
          </a:xfrm>
        </p:spPr>
        <p:txBody>
          <a:bodyPr>
            <a:normAutofit/>
          </a:bodyPr>
          <a:lstStyle/>
          <a:p>
            <a:r>
              <a:rPr lang="de-DE" dirty="0" smtClean="0"/>
              <a:t>Beispiel:</a:t>
            </a:r>
          </a:p>
        </p:txBody>
      </p:sp>
      <p:sp>
        <p:nvSpPr>
          <p:cNvPr id="4" name="Rechteck 3"/>
          <p:cNvSpPr/>
          <p:nvPr/>
        </p:nvSpPr>
        <p:spPr>
          <a:xfrm>
            <a:off x="339364" y="2573518"/>
            <a:ext cx="7673419" cy="19042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PUT CONTAINER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(‘KD-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Daten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')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CHANNEL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(‘KUNDE') FROM(KD-REC)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PUT CONTAINER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(‘KD-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Bestell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')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CHANNEL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(‘KUNDE') FROM(KD-ORDER)</a:t>
            </a:r>
          </a:p>
          <a:p>
            <a:r>
              <a:rPr lang="en-US" b="1" dirty="0">
                <a:solidFill>
                  <a:srgbClr val="FF0000"/>
                </a:solidFill>
              </a:rPr>
              <a:t>LINK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PROGRAM('PROGB') </a:t>
            </a:r>
            <a:r>
              <a:rPr lang="en-US" b="1" dirty="0">
                <a:solidFill>
                  <a:srgbClr val="FF0000"/>
                </a:solidFill>
              </a:rPr>
              <a:t>CHANNEL</a:t>
            </a:r>
            <a:r>
              <a:rPr lang="en-US" b="1" dirty="0" smtClean="0">
                <a:solidFill>
                  <a:srgbClr val="FF0000"/>
                </a:solidFill>
              </a:rPr>
              <a:t>('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KUNDE’)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GET CONTAINER(‘KD-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Offene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') CHANNEL(' KUNDE ') INTO(KD-OPREC)</a:t>
            </a: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39365" y="5015059"/>
            <a:ext cx="7663992" cy="13197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GET CONTAINER(‘KD-DATEN') INTO(KD-REC)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GET CONTAINER(‘KD-BESTELL') INTO(KD-ORDER)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PUT CONTAINER(‘KD-OFFENE') FROM(KDOPREC)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1659" y="219644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PROGA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58220" y="4581427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PROGB</a:t>
            </a:r>
            <a:endParaRPr lang="de-DE" b="1" dirty="0"/>
          </a:p>
        </p:txBody>
      </p:sp>
      <p:graphicFrame>
        <p:nvGraphicFramePr>
          <p:cNvPr id="8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038098"/>
              </p:ext>
            </p:extLst>
          </p:nvPr>
        </p:nvGraphicFramePr>
        <p:xfrm>
          <a:off x="8251597" y="2488676"/>
          <a:ext cx="3940403" cy="436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hteck 8"/>
          <p:cNvSpPr/>
          <p:nvPr/>
        </p:nvSpPr>
        <p:spPr>
          <a:xfrm>
            <a:off x="8946330" y="3594783"/>
            <a:ext cx="2431822" cy="950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Container: KD-Daten </a:t>
            </a:r>
          </a:p>
        </p:txBody>
      </p:sp>
      <p:sp>
        <p:nvSpPr>
          <p:cNvPr id="10" name="Rechteck 9"/>
          <p:cNvSpPr/>
          <p:nvPr/>
        </p:nvSpPr>
        <p:spPr>
          <a:xfrm>
            <a:off x="8946330" y="4546890"/>
            <a:ext cx="2431823" cy="9507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Container: KD-Bestell</a:t>
            </a:r>
          </a:p>
        </p:txBody>
      </p:sp>
      <p:sp>
        <p:nvSpPr>
          <p:cNvPr id="11" name="Rechteck 10"/>
          <p:cNvSpPr/>
          <p:nvPr/>
        </p:nvSpPr>
        <p:spPr>
          <a:xfrm>
            <a:off x="8946329" y="5508424"/>
            <a:ext cx="2422395" cy="95071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Container: KD-Offene </a:t>
            </a:r>
          </a:p>
        </p:txBody>
      </p:sp>
      <p:sp>
        <p:nvSpPr>
          <p:cNvPr id="12" name="Pfeil nach oben und unten 11"/>
          <p:cNvSpPr/>
          <p:nvPr/>
        </p:nvSpPr>
        <p:spPr>
          <a:xfrm>
            <a:off x="3968685" y="4496586"/>
            <a:ext cx="301657" cy="499620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D8C6-7B01-41C5-926C-D4059ECB796A}" type="datetime1">
              <a:rPr lang="de-DE" smtClean="0"/>
              <a:t>24.05.2017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529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CPG5 und CPGXML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2076" y="2090679"/>
            <a:ext cx="11050571" cy="4024125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 smtClean="0"/>
              <a:t>Seit 1995 übertragen CPG5, CPGXML seit 1998 Tabellen, Listboxen, Textareas zwischen CICS Programmen und HTML Seiten bzw. Anwendungen auf Client Systemen</a:t>
            </a:r>
          </a:p>
          <a:p>
            <a:endParaRPr lang="de-DE" dirty="0"/>
          </a:p>
          <a:p>
            <a:r>
              <a:rPr lang="de-DE" dirty="0" smtClean="0"/>
              <a:t>Die Daten werden in einem TS Bereich gespeichert, der </a:t>
            </a:r>
            <a:r>
              <a:rPr lang="de-DE" b="1" dirty="0" smtClean="0"/>
              <a:t>QPCF</a:t>
            </a:r>
            <a:r>
              <a:rPr lang="de-DE" dirty="0" smtClean="0"/>
              <a:t> heißt</a:t>
            </a:r>
          </a:p>
          <a:p>
            <a:endParaRPr lang="de-DE" dirty="0"/>
          </a:p>
          <a:p>
            <a:r>
              <a:rPr lang="de-DE" dirty="0" smtClean="0"/>
              <a:t>Im Kopfsatz wird bekanntgegeben, welche Daten jetzt folgen.</a:t>
            </a:r>
          </a:p>
          <a:p>
            <a:endParaRPr lang="de-DE" dirty="0"/>
          </a:p>
          <a:p>
            <a:r>
              <a:rPr lang="de-DE" dirty="0" smtClean="0"/>
              <a:t>Es können mehrere Datenblöcke nacheinander übergeben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5DBF-A361-43ED-B6F4-5146CF81F595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198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CPG5 und CPGXML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2076" y="2090679"/>
            <a:ext cx="11050571" cy="4246747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 smtClean="0"/>
              <a:t>Übergabe einer Tabelle:</a:t>
            </a:r>
          </a:p>
          <a:p>
            <a:endParaRPr lang="de-DE" dirty="0"/>
          </a:p>
          <a:p>
            <a:r>
              <a:rPr lang="de-DE" dirty="0" smtClean="0"/>
              <a:t>Im Kopfsatz wird der Name und die Art der Daten angegeben:</a:t>
            </a:r>
          </a:p>
          <a:p>
            <a:endParaRPr lang="de-DE" dirty="0"/>
          </a:p>
          <a:p>
            <a:r>
              <a:rPr lang="de-DE" dirty="0" smtClean="0"/>
              <a:t>1. Satz:    	‘QPCFID DTSSTA‘</a:t>
            </a:r>
          </a:p>
          <a:p>
            <a:r>
              <a:rPr lang="de-DE" dirty="0" smtClean="0"/>
              <a:t>2. Satz:    	‘TABLE DTASTA; POSTIO; LIEGID; GEPAID; ABZVON; ABZBIS; ‘</a:t>
            </a:r>
          </a:p>
          <a:p>
            <a:r>
              <a:rPr lang="de-DE" dirty="0" smtClean="0"/>
              <a:t>3.-n. Satz  	- Zeile1 Sep x‘09‘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	DTASTA; POSTIO; LIEGID; GEPAID; ABZVON; ABZBIS;</a:t>
            </a:r>
          </a:p>
          <a:p>
            <a:r>
              <a:rPr lang="de-DE" dirty="0" smtClean="0"/>
              <a:t>N+1. Satz  	‘$$CPGEND$$‘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9FC9-3DF6-4798-896F-6373EE035503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466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CPG5 und CPGXML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2076" y="2090679"/>
            <a:ext cx="11050571" cy="4246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Mit dieser Methode können bis zu 32767 Zeilen übertragen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Jede Zeile kann bis zu 32750 Bytes lang sein – das entspricht 1.073.119.250 Bytes also ca. 1 GB an Daten.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Bei einer Satzlänge von 1000 Bytes werden immer noch bis zu  32 MB Daten übergeben. (QPCFXL)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Es gibt es wenige Anwendungen, die so viele Daten verarbeiten.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D960-2B46-434F-8B2D-470735BE844B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81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46042"/>
            <a:ext cx="10820400" cy="4072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/>
              <a:t>CICS TS 2.1 Channels und Container</a:t>
            </a:r>
          </a:p>
          <a:p>
            <a:pPr lvl="1"/>
            <a:r>
              <a:rPr lang="de-DE" sz="2200" dirty="0"/>
              <a:t>Problem Commarea maximal 32Kb</a:t>
            </a:r>
          </a:p>
          <a:p>
            <a:pPr lvl="1"/>
            <a:endParaRPr lang="de-DE" sz="2200" dirty="0"/>
          </a:p>
          <a:p>
            <a:r>
              <a:rPr lang="de-DE" dirty="0">
                <a:solidFill>
                  <a:srgbClr val="FFFF00"/>
                </a:solidFill>
              </a:rPr>
              <a:t>QTF2SVN</a:t>
            </a:r>
          </a:p>
          <a:p>
            <a:pPr lvl="1"/>
            <a:r>
              <a:rPr lang="de-DE" sz="2200" dirty="0">
                <a:solidFill>
                  <a:srgbClr val="FFFF00"/>
                </a:solidFill>
              </a:rPr>
              <a:t>Übergabe von QTF Libraries an SVN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Programme auf anderen Plattformen starten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Daten aus SAP abrufen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DB04-7F0B-43EF-BBC6-DAF4E6CDA176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31917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Bei der Source Code Verwaltung im SVN gibt es Probleme, falls  ein Programmierer seinen Code noch nicht eingecheckt hat.</a:t>
            </a:r>
          </a:p>
          <a:p>
            <a:pPr lvl="1"/>
            <a:r>
              <a:rPr lang="de-DE" dirty="0" smtClean="0"/>
              <a:t>Das kann auch bewusst erfolgen, da eine Änderung noch nicht komplett fertig gestellt wurde.</a:t>
            </a:r>
          </a:p>
          <a:p>
            <a:endParaRPr lang="de-DE" dirty="0" smtClean="0"/>
          </a:p>
          <a:p>
            <a:r>
              <a:rPr lang="de-DE" dirty="0" smtClean="0"/>
              <a:t>Ausgeführt wird der Code aus QTF </a:t>
            </a:r>
          </a:p>
          <a:p>
            <a:endParaRPr lang="de-DE" dirty="0" smtClean="0"/>
          </a:p>
          <a:p>
            <a:r>
              <a:rPr lang="de-DE" dirty="0" smtClean="0"/>
              <a:t>Soll nun ein Release Wechsel stattfinden, so muss der aktuelle Code von einem SVN_QTF (Entwicklung) nach SVN_QTF (Abnahme) übertragen werden. 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133B-7B61-4203-B217-0ED462ABE317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8660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Manuell ein Riesen Aufwand. </a:t>
            </a:r>
          </a:p>
          <a:p>
            <a:endParaRPr lang="de-DE" dirty="0"/>
          </a:p>
          <a:p>
            <a:r>
              <a:rPr lang="de-DE" dirty="0" smtClean="0"/>
              <a:t>QTFTXT Datei kopieren </a:t>
            </a:r>
          </a:p>
          <a:p>
            <a:endParaRPr lang="de-DE" dirty="0" smtClean="0"/>
          </a:p>
          <a:p>
            <a:r>
              <a:rPr lang="de-DE" dirty="0" smtClean="0"/>
              <a:t>Und neues SVN Verzeichnis erstellen und via QIT alle Dokumente und QPG Programme übertragen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246C-0D26-42F5-B1A8-3AC69B527417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043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QTF wird mit allen Eigenschaften eines Dokuments in eine VSAM ESDS Datei übertragen.</a:t>
            </a:r>
          </a:p>
          <a:p>
            <a:pPr lvl="1"/>
            <a:endParaRPr lang="de-DE" dirty="0"/>
          </a:p>
          <a:p>
            <a:r>
              <a:rPr lang="de-DE" dirty="0" smtClean="0"/>
              <a:t>Via FTP wird diese ESDS Datei zu einem Client (Windows) übertragen</a:t>
            </a:r>
          </a:p>
          <a:p>
            <a:pPr lvl="1"/>
            <a:endParaRPr lang="de-DE" dirty="0"/>
          </a:p>
          <a:p>
            <a:r>
              <a:rPr lang="de-DE" dirty="0" smtClean="0"/>
              <a:t>Hierbei kann es sich um eine Library oder einer Gruppe von Libraries oder um die gesamte QTF Datei handeln.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F99D-4B47-45C7-8140-806770CE9055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1295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Vorgehensweise 2:</a:t>
            </a:r>
          </a:p>
          <a:p>
            <a:endParaRPr lang="de-DE" dirty="0"/>
          </a:p>
          <a:p>
            <a:pPr lvl="1"/>
            <a:r>
              <a:rPr lang="de-DE" dirty="0" smtClean="0"/>
              <a:t>Auf der Client Seite wird diese QTF Flatfile analysiert und es werden je QTF Library 2 </a:t>
            </a:r>
            <a:r>
              <a:rPr lang="de-DE" dirty="0" err="1" smtClean="0"/>
              <a:t>Directories</a:t>
            </a:r>
            <a:r>
              <a:rPr lang="de-DE" dirty="0" smtClean="0"/>
              <a:t> erstellt. (Java Klasse) 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Die </a:t>
            </a:r>
            <a:r>
              <a:rPr lang="de-DE" dirty="0" err="1" smtClean="0"/>
              <a:t>Directories</a:t>
            </a:r>
            <a:r>
              <a:rPr lang="de-DE" dirty="0" smtClean="0"/>
              <a:t> </a:t>
            </a:r>
            <a:r>
              <a:rPr lang="de-DE" dirty="0" smtClean="0"/>
              <a:t>heißen</a:t>
            </a:r>
            <a:r>
              <a:rPr lang="de-DE" dirty="0" smtClean="0"/>
              <a:t>: SVN_QTF und SVN_QTF_INFO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In der SVN_QTF Directory liegen die Member im Source Code als .</a:t>
            </a:r>
            <a:r>
              <a:rPr lang="de-DE" dirty="0" err="1" smtClean="0"/>
              <a:t>txt</a:t>
            </a:r>
            <a:r>
              <a:rPr lang="de-DE" dirty="0" smtClean="0"/>
              <a:t> Datei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SVN_QTF_INFO enthält zu jedem Dokument eine .</a:t>
            </a:r>
            <a:r>
              <a:rPr lang="de-DE" dirty="0" err="1" smtClean="0"/>
              <a:t>info</a:t>
            </a:r>
            <a:r>
              <a:rPr lang="de-DE" dirty="0" smtClean="0"/>
              <a:t> Datei</a:t>
            </a:r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0B057-8F21-4137-836A-98F91E2DC885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743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46042"/>
            <a:ext cx="10820400" cy="4072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dirty="0" smtClean="0">
                <a:solidFill>
                  <a:srgbClr val="FFFF00"/>
                </a:solidFill>
              </a:rPr>
              <a:t>CICS TS 2.1 Channels und Container</a:t>
            </a:r>
          </a:p>
          <a:p>
            <a:pPr lvl="1"/>
            <a:r>
              <a:rPr lang="de-DE" dirty="0" smtClean="0">
                <a:solidFill>
                  <a:srgbClr val="FFFF00"/>
                </a:solidFill>
              </a:rPr>
              <a:t>Problem Commarea maximal 32Kb</a:t>
            </a:r>
          </a:p>
          <a:p>
            <a:pPr lvl="1"/>
            <a:endParaRPr lang="de-DE" dirty="0"/>
          </a:p>
          <a:p>
            <a:r>
              <a:rPr lang="de-DE" dirty="0" smtClean="0"/>
              <a:t>QTF2SVN</a:t>
            </a:r>
          </a:p>
          <a:p>
            <a:pPr lvl="1"/>
            <a:r>
              <a:rPr lang="de-DE" dirty="0" smtClean="0"/>
              <a:t>Übergabe von QTF Libraries an SVN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Programme auf anderen Plattformen starten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Daten aus SAP abrufen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641-D9FB-404A-AE0D-CB259BB9A388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r>
              <a:rPr lang="de-DE" dirty="0" smtClean="0"/>
              <a:t>z/VSE </a:t>
            </a:r>
          </a:p>
        </p:txBody>
      </p:sp>
      <p:sp>
        <p:nvSpPr>
          <p:cNvPr id="4" name="Rechteck 3"/>
          <p:cNvSpPr/>
          <p:nvPr/>
        </p:nvSpPr>
        <p:spPr>
          <a:xfrm>
            <a:off x="923452" y="2498757"/>
            <a:ext cx="2598345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QTFTXT</a:t>
            </a:r>
            <a:endParaRPr lang="de-DE" dirty="0"/>
          </a:p>
        </p:txBody>
      </p:sp>
      <p:sp>
        <p:nvSpPr>
          <p:cNvPr id="5" name="Pfeil nach links und rechts 4"/>
          <p:cNvSpPr/>
          <p:nvPr/>
        </p:nvSpPr>
        <p:spPr>
          <a:xfrm>
            <a:off x="4436197" y="2960484"/>
            <a:ext cx="181974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713551" y="2534970"/>
            <a:ext cx="2598345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QTFFTP.ESDS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78186" y="3947311"/>
            <a:ext cx="76290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// JOB QTFFTPS     SAVE QTF LIBRARIES                 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DLBL QTFFTP,'QTFFTP',,VSAM,CAT=UCAT224,BUFSP=64000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// EXEC QTFFTPS,SIZE=AUTO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   Z999                                              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/&amp;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3F3B-A9B0-4462-909A-ADAD5BAEBE34}" type="datetime1">
              <a:rPr lang="de-DE" smtClean="0"/>
              <a:t>24.05.2017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80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r>
              <a:rPr lang="de-DE" dirty="0" smtClean="0"/>
              <a:t>z/VSE </a:t>
            </a:r>
          </a:p>
        </p:txBody>
      </p:sp>
      <p:sp>
        <p:nvSpPr>
          <p:cNvPr id="6" name="Rechteck 5"/>
          <p:cNvSpPr/>
          <p:nvPr/>
        </p:nvSpPr>
        <p:spPr>
          <a:xfrm>
            <a:off x="633741" y="2444436"/>
            <a:ext cx="2598345" cy="125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QTFFTP.ESDS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57599" y="1638677"/>
            <a:ext cx="81028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JOB QTFFTPS     SAVE QTF LIBRARIES                      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DLBL QTFFTP,'QTFFTP',,VSAM,CAT=UCAT224,BUFSP=64000      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EXEC FTPBATCH,SIZE=512K,PARM='ID=00,TRAN=GERMAN_03E'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LOPEN        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LUSER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                                                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LPASS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                                              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192.168.111.201                                      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USER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HOST                                            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PASS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*2*******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QTFPATH   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LSITE RECFM V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LSITE UNIX ON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LSITE LRECL 264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STOR QTFFTP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QTFFTP_21042017.TXT                            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QUIT         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64" y="4961299"/>
            <a:ext cx="1330346" cy="1613356"/>
          </a:xfrm>
          <a:prstGeom prst="rect">
            <a:avLst/>
          </a:prstGeom>
        </p:spPr>
      </p:pic>
      <p:sp>
        <p:nvSpPr>
          <p:cNvPr id="9" name="Pfeil nach oben und unten 8"/>
          <p:cNvSpPr/>
          <p:nvPr/>
        </p:nvSpPr>
        <p:spPr>
          <a:xfrm>
            <a:off x="1683945" y="3784349"/>
            <a:ext cx="497940" cy="10683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A0AC-CCA4-40BA-870A-6B75EDF9E735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017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r>
              <a:rPr lang="de-DE" dirty="0" smtClean="0"/>
              <a:t>Linux – Unix - </a:t>
            </a:r>
            <a:r>
              <a:rPr lang="de-DE" dirty="0"/>
              <a:t>W</a:t>
            </a:r>
            <a:r>
              <a:rPr lang="de-DE" dirty="0" smtClean="0"/>
              <a:t>indows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69536" y="2743201"/>
            <a:ext cx="8818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  <a:p>
            <a:r>
              <a:rPr lang="de-DE" dirty="0" err="1"/>
              <a:t>java</a:t>
            </a:r>
            <a:r>
              <a:rPr lang="de-DE" dirty="0"/>
              <a:t> QTFSPLIT &lt;</a:t>
            </a:r>
            <a:r>
              <a:rPr lang="de-DE" dirty="0" err="1"/>
              <a:t>src</a:t>
            </a:r>
            <a:r>
              <a:rPr lang="de-DE" dirty="0"/>
              <a:t>&gt; &lt;</a:t>
            </a:r>
            <a:r>
              <a:rPr lang="de-DE" dirty="0" err="1"/>
              <a:t>dest</a:t>
            </a:r>
            <a:r>
              <a:rPr lang="de-DE" dirty="0"/>
              <a:t>&gt; &lt;</a:t>
            </a:r>
            <a:r>
              <a:rPr lang="de-DE" dirty="0" err="1"/>
              <a:t>Infopath</a:t>
            </a:r>
            <a:r>
              <a:rPr lang="de-DE" dirty="0" smtClean="0"/>
              <a:t>&gt;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QTFSPLIT QTFFTP_21042017.TXT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FF00"/>
                </a:solidFill>
              </a:rPr>
              <a:t>F:/SVN_QTF  </a:t>
            </a:r>
            <a:r>
              <a:rPr lang="de-DE" dirty="0" smtClean="0"/>
              <a:t>F:/SVN_QTF_INFO</a:t>
            </a: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2" y="2842788"/>
            <a:ext cx="1761818" cy="213661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D758-A9DB-4C22-80C7-515337CB7856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615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r>
              <a:rPr lang="de-DE" dirty="0" smtClean="0"/>
              <a:t>Ergebnis: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001" t="495" r="25327" b="24165"/>
          <a:stretch/>
        </p:blipFill>
        <p:spPr>
          <a:xfrm>
            <a:off x="334979" y="2734146"/>
            <a:ext cx="5803272" cy="37028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886" t="1968" r="28775" b="22691"/>
          <a:stretch/>
        </p:blipFill>
        <p:spPr>
          <a:xfrm>
            <a:off x="6328371" y="2688879"/>
            <a:ext cx="5540721" cy="3702868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4765-99B2-4EFC-A7F2-3023328581EE}" type="datetime1">
              <a:rPr lang="de-DE" smtClean="0"/>
              <a:t>24.05.2017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2225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QTF nach SVN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0" y="1221546"/>
            <a:ext cx="11050571" cy="4024125"/>
          </a:xfrm>
        </p:spPr>
        <p:txBody>
          <a:bodyPr>
            <a:normAutofit/>
          </a:bodyPr>
          <a:lstStyle/>
          <a:p>
            <a:r>
              <a:rPr lang="de-DE" dirty="0" smtClean="0"/>
              <a:t>Ergebnis: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51825" y="2399169"/>
            <a:ext cx="55771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* ## DOC JDBC     </a:t>
            </a:r>
            <a:r>
              <a:rPr lang="it-IT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Schnittstelle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HEX </a:t>
            </a: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0004000100000040130907145716C2E94040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021007134556C2E9404000000000000000000000000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130907145716C2E94040E3C5E2E3D1C4C2C3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HEX </a:t>
            </a: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4040404000000000000000000000072C072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C87400000000000000000000000000000404040400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000000000000000000000000000000000000000000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0000000000000400317073500000000</a:t>
            </a:r>
            <a:endParaRPr lang="it-IT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TXT </a:t>
            </a: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____________________________________________</a:t>
            </a:r>
          </a:p>
          <a:p>
            <a:endParaRPr lang="de-DE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2550" y="1687354"/>
            <a:ext cx="630172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*-----------------------------------------------------------------------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*        JDBC Schnittstelle Dataset                        CPG5.JDBC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*-----------------------------------------------------------------------</a:t>
            </a:r>
          </a:p>
          <a:p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type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bz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        * Storage mit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namen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-d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dbank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8.                * Datenbank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satz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200.                * Daten</a:t>
            </a:r>
          </a:p>
          <a:p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tsname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8.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2.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cpgeds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1.                *------------------------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cpgtsn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8.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opc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2.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-i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1   200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satz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cpgsin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87    90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tskna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       *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cpgcom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1     2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-c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opc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cpgfrc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opc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'N '.                      *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cpgtsn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= ' '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cpgsin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               * Tasknummer holen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movel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tskna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cpgtsn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       * Storage-Namen aufbauen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'JDBC'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cpgtsn</a:t>
            </a:r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de-DE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de-DE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AF6B-DFEA-4871-B32B-370266497846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381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SVN nach QTF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Das kann auch in die andere Richtung erfolgen</a:t>
            </a:r>
          </a:p>
          <a:p>
            <a:endParaRPr lang="de-DE" dirty="0"/>
          </a:p>
          <a:p>
            <a:r>
              <a:rPr lang="de-DE" dirty="0" smtClean="0"/>
              <a:t>Also Daten aus diesen </a:t>
            </a:r>
            <a:r>
              <a:rPr lang="de-DE" dirty="0" err="1" smtClean="0"/>
              <a:t>Directories</a:t>
            </a:r>
            <a:r>
              <a:rPr lang="de-DE" dirty="0" smtClean="0"/>
              <a:t> in ein z/VSE QTF zurück übertragen</a:t>
            </a:r>
          </a:p>
          <a:p>
            <a:endParaRPr lang="de-DE" dirty="0"/>
          </a:p>
          <a:p>
            <a:r>
              <a:rPr lang="de-DE" dirty="0" smtClean="0"/>
              <a:t>Mit einer Java Klasse QTFCONCAT werden die beiden </a:t>
            </a:r>
            <a:r>
              <a:rPr lang="de-DE" dirty="0" err="1" smtClean="0"/>
              <a:t>Directories</a:t>
            </a:r>
            <a:r>
              <a:rPr lang="de-DE" dirty="0" smtClean="0"/>
              <a:t> in eine Flatfile zusammengesetzt</a:t>
            </a:r>
          </a:p>
          <a:p>
            <a:endParaRPr lang="de-DE" dirty="0"/>
          </a:p>
          <a:p>
            <a:r>
              <a:rPr lang="de-DE" dirty="0" smtClean="0"/>
              <a:t>Via FTP zum z/VSE in die QTFFTP.ESDS übertragen und dann wieder ins QTF oder in ein neues QTF zurückübertragen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EFAF-C4BD-4D27-9699-B49AE2498C66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794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SVN nach QTF übertragen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558" y="2000144"/>
            <a:ext cx="11050571" cy="4024125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Beschreibung bleibt erhalten</a:t>
            </a:r>
          </a:p>
          <a:p>
            <a:endParaRPr lang="de-DE" dirty="0"/>
          </a:p>
          <a:p>
            <a:r>
              <a:rPr lang="de-DE" dirty="0"/>
              <a:t>Es gehen keine Einstellungen verloren.</a:t>
            </a:r>
          </a:p>
          <a:p>
            <a:endParaRPr lang="de-DE" dirty="0" smtClean="0"/>
          </a:p>
          <a:p>
            <a:r>
              <a:rPr lang="de-DE" dirty="0" smtClean="0"/>
              <a:t>Bietet die Möglichkeit QTF Dokumente auf PC-Seite zu editieren </a:t>
            </a:r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002C-A2C8-4AE8-AFE1-657EED76D7CE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3275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46042"/>
            <a:ext cx="10820400" cy="4072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sz="2000" dirty="0"/>
              <a:t>CICS TS 2.1 Channels und Container</a:t>
            </a:r>
          </a:p>
          <a:p>
            <a:pPr lvl="1"/>
            <a:r>
              <a:rPr lang="de-DE" dirty="0"/>
              <a:t>Problem Commarea maximal 32Kb</a:t>
            </a:r>
          </a:p>
          <a:p>
            <a:pPr lvl="1"/>
            <a:endParaRPr lang="de-DE" dirty="0"/>
          </a:p>
          <a:p>
            <a:r>
              <a:rPr lang="de-DE" dirty="0" smtClean="0"/>
              <a:t>QTF2SVN</a:t>
            </a:r>
          </a:p>
          <a:p>
            <a:pPr lvl="1"/>
            <a:r>
              <a:rPr lang="de-DE" dirty="0" smtClean="0"/>
              <a:t>Übergabe von QTF Libraries an SVN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solidFill>
                  <a:srgbClr val="FFFF00"/>
                </a:solidFill>
              </a:rPr>
              <a:t>Programme auf anderen Plattformen starten</a:t>
            </a:r>
          </a:p>
          <a:p>
            <a:pPr marL="114300"/>
            <a:endParaRPr lang="de-DE" dirty="0">
              <a:solidFill>
                <a:srgbClr val="FFFF00"/>
              </a:solidFill>
            </a:endParaRPr>
          </a:p>
          <a:p>
            <a:r>
              <a:rPr lang="de-DE" dirty="0" smtClean="0"/>
              <a:t>Daten aus SAP abrufen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641-D9FB-404A-AE0D-CB259BB9A388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4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914400"/>
            <a:ext cx="9012725" cy="1143000"/>
          </a:xfrm>
        </p:spPr>
        <p:txBody>
          <a:bodyPr/>
          <a:lstStyle/>
          <a:p>
            <a:r>
              <a:rPr lang="de-DE" altLang="de-DE" dirty="0" err="1"/>
              <a:t>CPGShell</a:t>
            </a:r>
            <a:r>
              <a:rPr lang="de-DE" altLang="de-DE" dirty="0"/>
              <a:t> ...1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149" y="2133600"/>
            <a:ext cx="10284736" cy="3962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/>
              <a:t>Wollten Sie nicht immer schon mal aus einem CICS Programm ein PC Programm aufrufen? 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/>
              <a:t>Oder automatisch eine Liste nach Erstellen direkt programmgesteuert versenden? 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/>
              <a:t>Prozesse auf anderen Systemen zu einer bestimmbaren Zeit ablaufen lassen ?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BAA63-8AF6-4B6C-A149-1E43DDC46871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8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990600"/>
            <a:ext cx="9148527" cy="1143000"/>
          </a:xfrm>
        </p:spPr>
        <p:txBody>
          <a:bodyPr/>
          <a:lstStyle/>
          <a:p>
            <a:r>
              <a:rPr lang="de-DE" altLang="de-DE" dirty="0" err="1"/>
              <a:t>CPGShell</a:t>
            </a:r>
            <a:r>
              <a:rPr lang="de-DE" altLang="de-DE" dirty="0"/>
              <a:t> ...2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6417" y="2133600"/>
            <a:ext cx="10248522" cy="3962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400" dirty="0"/>
              <a:t>Mit </a:t>
            </a:r>
            <a:r>
              <a:rPr lang="de-DE" altLang="de-DE" sz="2400" dirty="0" err="1"/>
              <a:t>CPGShell</a:t>
            </a:r>
            <a:r>
              <a:rPr lang="de-DE" altLang="de-DE" sz="2400" dirty="0"/>
              <a:t> ist das kein Problem.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400" dirty="0"/>
              <a:t>Füllen der Common Area mit den notwendigen Parametern 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400" dirty="0"/>
              <a:t>Aufruf eines Programms mit EXEC CICS LINK </a:t>
            </a:r>
            <a:r>
              <a:rPr lang="de-DE" altLang="de-DE" sz="2400" dirty="0">
                <a:sym typeface="Wingdings" panose="05000000000000000000" pitchFamily="2" charset="2"/>
              </a:rPr>
              <a:t> EXPR 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400" dirty="0">
              <a:sym typeface="Wingdings" panose="05000000000000000000" pitchFamily="2" charset="2"/>
            </a:endParaRP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400" dirty="0">
                <a:sym typeface="Wingdings" panose="05000000000000000000" pitchFamily="2" charset="2"/>
              </a:rPr>
              <a:t>Daten werden über TCP/IP an ein JAVA Programm übergeben und der Aufruf durchgeführt.</a:t>
            </a:r>
            <a:endParaRPr lang="de-DE" altLang="de-DE" sz="2400" dirty="0"/>
          </a:p>
          <a:p>
            <a:pPr lvl="1"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CF2EC-3FF7-4B88-8653-0CB93B393F57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248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1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Problem 32Kb COMMAREA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874068"/>
            <a:ext cx="10820400" cy="4344618"/>
          </a:xfrm>
        </p:spPr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 smtClean="0"/>
              <a:t>Übergabe von Daten von Programm zu Programm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Innerhalb einer CICS Partition</a:t>
            </a:r>
          </a:p>
          <a:p>
            <a:pPr lvl="1"/>
            <a:endParaRPr lang="de-DE" dirty="0" smtClean="0"/>
          </a:p>
          <a:p>
            <a:pPr lvl="1"/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 err="1" smtClean="0"/>
              <a:t>mehreren</a:t>
            </a:r>
            <a:r>
              <a:rPr lang="en-US" dirty="0" smtClean="0"/>
              <a:t> </a:t>
            </a:r>
            <a:r>
              <a:rPr lang="en-US" dirty="0"/>
              <a:t>CICS </a:t>
            </a:r>
            <a:r>
              <a:rPr lang="en-US" dirty="0" err="1" smtClean="0"/>
              <a:t>Partitionen</a:t>
            </a:r>
            <a:r>
              <a:rPr lang="en-US" dirty="0" smtClean="0"/>
              <a:t>:   </a:t>
            </a:r>
            <a:r>
              <a:rPr lang="de-DE" dirty="0" smtClean="0"/>
              <a:t>Distributed </a:t>
            </a:r>
            <a:r>
              <a:rPr lang="de-DE" dirty="0" err="1" smtClean="0"/>
              <a:t>Program</a:t>
            </a:r>
            <a:r>
              <a:rPr lang="de-DE" dirty="0" smtClean="0"/>
              <a:t> </a:t>
            </a:r>
            <a:r>
              <a:rPr lang="de-DE" dirty="0"/>
              <a:t>Link</a:t>
            </a:r>
          </a:p>
          <a:p>
            <a:pPr marL="457200" lvl="1" indent="0">
              <a:buNone/>
            </a:pPr>
            <a:endParaRPr lang="de-DE" b="1" dirty="0" smtClean="0"/>
          </a:p>
          <a:p>
            <a:pPr lvl="1"/>
            <a:r>
              <a:rPr lang="de-DE" b="1" dirty="0" smtClean="0"/>
              <a:t>LINK PROGRAM(PROGX) CHANNEL(‘DATEN‘)</a:t>
            </a:r>
            <a:r>
              <a:rPr lang="de-DE" b="1" dirty="0"/>
              <a:t>	-	</a:t>
            </a:r>
            <a:r>
              <a:rPr lang="de-DE" b="1" dirty="0" smtClean="0"/>
              <a:t>XCTL . . .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Task </a:t>
            </a:r>
            <a:r>
              <a:rPr lang="de-DE" dirty="0"/>
              <a:t>zu Task </a:t>
            </a:r>
            <a:r>
              <a:rPr lang="de-DE" dirty="0" smtClean="0"/>
              <a:t>Communication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START </a:t>
            </a:r>
            <a:r>
              <a:rPr lang="en-US" b="1" dirty="0"/>
              <a:t>TRANSID</a:t>
            </a:r>
            <a:r>
              <a:rPr lang="en-US" dirty="0"/>
              <a:t>() FROM() </a:t>
            </a:r>
            <a:r>
              <a:rPr lang="en-US" dirty="0" smtClean="0"/>
              <a:t>| CHANNEL()            -         (START </a:t>
            </a:r>
            <a:r>
              <a:rPr lang="en-US" dirty="0"/>
              <a:t>with data</a:t>
            </a:r>
            <a:r>
              <a:rPr lang="en-US" dirty="0" smtClean="0"/>
              <a:t>) </a:t>
            </a:r>
            <a:endParaRPr lang="en-US" dirty="0"/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RETURN  </a:t>
            </a:r>
            <a:r>
              <a:rPr lang="de-DE" dirty="0" smtClean="0"/>
              <a:t>COMMAREA() | CHANNEL()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660E-6CFB-4537-A140-6FCFCAF35AA5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018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1167897" y="3124200"/>
            <a:ext cx="9623834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914400"/>
            <a:ext cx="9211901" cy="1143000"/>
          </a:xfrm>
        </p:spPr>
        <p:txBody>
          <a:bodyPr/>
          <a:lstStyle/>
          <a:p>
            <a:r>
              <a:rPr lang="de-DE" altLang="de-DE" dirty="0" err="1"/>
              <a:t>CPGShell</a:t>
            </a:r>
            <a:r>
              <a:rPr lang="de-DE" altLang="de-DE" dirty="0"/>
              <a:t> ...3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134" y="1916317"/>
            <a:ext cx="10655928" cy="43667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3600" dirty="0"/>
              <a:t>Beispiel Aufruf QIT: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endParaRPr lang="de-DE" altLang="de-DE" sz="1800" b="1" dirty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EDIT CPGCOM TYPE QIT.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EXPR CPGSHELL.       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FIELD CPGCOM TYPE QIT.                         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           8 'QITSTART'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          34 '/C=P /F=QPGASTAT /CL=Q  '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          58 ' /U=CPG /P=CPG  LOG FCH ' 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8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          82 'DEL /O=W:\TESTPDF\</a:t>
            </a:r>
            <a:r>
              <a:rPr lang="de-DE" altLang="de-DE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</a:t>
            </a:r>
            <a:r>
              <a:rPr lang="de-DE" altLang="de-DE" sz="18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'</a:t>
            </a:r>
            <a:endParaRPr lang="de-DE" altLang="de-DE" sz="1400" b="1" dirty="0">
              <a:latin typeface="Courier New" panose="02070309020205020404" pitchFamily="49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6B1D-551E-4FA0-BEE1-D42B750E6548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114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2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2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1421393" y="2719812"/>
            <a:ext cx="9370337" cy="3276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folHlink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9094206" cy="1143000"/>
          </a:xfrm>
        </p:spPr>
        <p:txBody>
          <a:bodyPr/>
          <a:lstStyle/>
          <a:p>
            <a:r>
              <a:rPr lang="de-DE" altLang="de-DE" dirty="0" err="1"/>
              <a:t>CPGShell</a:t>
            </a:r>
            <a:r>
              <a:rPr lang="de-DE" altLang="de-DE" dirty="0"/>
              <a:t> ...4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22631" y="2133600"/>
            <a:ext cx="10203254" cy="424004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57200" lvl="1" indent="0">
              <a:lnSpc>
                <a:spcPct val="120000"/>
              </a:lnSpc>
              <a:buClr>
                <a:srgbClr val="FFFF00"/>
              </a:buClr>
              <a:buSzPct val="120000"/>
              <a:buNone/>
            </a:pPr>
            <a:r>
              <a:rPr lang="de-DE" altLang="de-DE" sz="2400" dirty="0"/>
              <a:t>Hinter QITSTART steht ein Tabellen Eintrag.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400" dirty="0"/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**********************************************************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QITSTART DC    CL8'QITSTART'           JAVA AUFRUF       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DC    CL2'00'                 TCPIP_SYSID       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DC    CL50'D:\</a:t>
            </a:r>
            <a:r>
              <a:rPr lang="de-DE" altLang="de-DE" sz="1600" b="1" dirty="0" err="1">
                <a:solidFill>
                  <a:srgbClr val="FFFF00"/>
                </a:solidFill>
                <a:latin typeface="Courier New" panose="02070309020205020404" pitchFamily="49" charset="0"/>
              </a:rPr>
              <a:t>qit</a:t>
            </a: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\qit.exe '                     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DC    CL50' '                                   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DC    </a:t>
            </a:r>
            <a:r>
              <a:rPr lang="de-DE" altLang="de-DE" sz="1600" b="1" dirty="0" smtClean="0">
                <a:solidFill>
                  <a:srgbClr val="FFFF00"/>
                </a:solidFill>
                <a:latin typeface="Courier New" panose="02070309020205020404" pitchFamily="49" charset="0"/>
              </a:rPr>
              <a:t>CL29'000.000.192.168.111.020:04799 </a:t>
            </a: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'      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         DC    CL10' ',C'C'    RESERVED,CONSOLMESSAGES   *</a:t>
            </a:r>
          </a:p>
          <a:p>
            <a:pPr lvl="1">
              <a:lnSpc>
                <a:spcPct val="120000"/>
              </a:lnSpc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de-DE" altLang="de-DE" sz="1600" b="1" dirty="0">
                <a:solidFill>
                  <a:srgbClr val="FFFF00"/>
                </a:solidFill>
                <a:latin typeface="Courier New" panose="02070309020205020404" pitchFamily="49" charset="0"/>
              </a:rPr>
              <a:t>**********************************************************</a:t>
            </a:r>
            <a:r>
              <a:rPr lang="de-DE" altLang="de-DE" sz="1400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7ADA-C517-4C65-B58E-15A5C84CF142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443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8153400" y="3505200"/>
            <a:ext cx="2514600" cy="3352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1294646" y="3505200"/>
            <a:ext cx="6858754" cy="3352800"/>
          </a:xfrm>
          <a:prstGeom prst="rect">
            <a:avLst/>
          </a:prstGeom>
          <a:solidFill>
            <a:srgbClr val="00006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de-DE" altLang="de-DE" dirty="0">
              <a:latin typeface="Arial" panose="020B0604020202020204" pitchFamily="34" charset="0"/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990600"/>
            <a:ext cx="9085152" cy="990600"/>
          </a:xfrm>
        </p:spPr>
        <p:txBody>
          <a:bodyPr/>
          <a:lstStyle/>
          <a:p>
            <a:r>
              <a:rPr lang="de-DE" altLang="de-DE" dirty="0" err="1"/>
              <a:t>CPGShell</a:t>
            </a:r>
            <a:r>
              <a:rPr lang="de-DE" altLang="de-DE" dirty="0"/>
              <a:t>  Connector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03699" y="1981200"/>
            <a:ext cx="9985971" cy="1219200"/>
          </a:xfrm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2800" b="1">
                <a:solidFill>
                  <a:srgbClr val="FFFF00"/>
                </a:solidFill>
              </a:rPr>
              <a:t>SHELLNAM = ‘QITSTART‘</a:t>
            </a:r>
          </a:p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1800">
                <a:solidFill>
                  <a:srgbClr val="FFFF00"/>
                </a:solidFill>
              </a:rPr>
              <a:t>‘/C=P /F=QPGASTAT /CL=Q /U=CPG /P=CPG  LOG FCH DEL /O=W:\TESTPDF\</a:t>
            </a:r>
            <a:r>
              <a:rPr lang="de-DE" altLang="de-DE" sz="2800" b="1">
                <a:solidFill>
                  <a:srgbClr val="FFFF00"/>
                </a:solidFill>
              </a:rPr>
              <a:t> </a:t>
            </a:r>
            <a:r>
              <a:rPr lang="de-DE" altLang="de-DE" sz="1800" b="1">
                <a:solidFill>
                  <a:srgbClr val="FFFF00"/>
                </a:solidFill>
              </a:rPr>
              <a:t>‘</a:t>
            </a:r>
          </a:p>
        </p:txBody>
      </p:sp>
      <p:sp>
        <p:nvSpPr>
          <p:cNvPr id="226310" name="Rectangle 6"/>
          <p:cNvSpPr>
            <a:spLocks noChangeArrowheads="1"/>
          </p:cNvSpPr>
          <p:nvPr/>
        </p:nvSpPr>
        <p:spPr bwMode="auto">
          <a:xfrm>
            <a:off x="5086350" y="3733800"/>
            <a:ext cx="1866900" cy="15240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kumimoji="1" lang="de-DE" altLang="de-DE" b="1" u="sng">
                <a:solidFill>
                  <a:srgbClr val="292929"/>
                </a:solidFill>
                <a:latin typeface="Tahoma" panose="020B0604030504040204" pitchFamily="34" charset="0"/>
              </a:rPr>
              <a:t>CPGShell</a:t>
            </a: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226311" name="Rectangle 7"/>
          <p:cNvSpPr>
            <a:spLocks noChangeArrowheads="1"/>
          </p:cNvSpPr>
          <p:nvPr/>
        </p:nvSpPr>
        <p:spPr bwMode="auto">
          <a:xfrm>
            <a:off x="8610600" y="3648547"/>
            <a:ext cx="1905000" cy="2743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kumimoji="1" lang="de-DE" altLang="de-DE" b="1" u="sng" dirty="0" err="1">
                <a:latin typeface="Tahoma" panose="020B0604030504040204" pitchFamily="34" charset="0"/>
              </a:rPr>
              <a:t>CPGShell</a:t>
            </a:r>
            <a:endParaRPr kumimoji="1" lang="de-DE" altLang="de-DE" b="1" u="sng" dirty="0">
              <a:latin typeface="Tahoma" panose="020B0604030504040204" pitchFamily="34" charset="0"/>
            </a:endParaRPr>
          </a:p>
          <a:p>
            <a:endParaRPr kumimoji="1" lang="de-DE" altLang="de-DE" b="1" u="sng" dirty="0" smtClean="0">
              <a:latin typeface="Tahoma" panose="020B0604030504040204" pitchFamily="34" charset="0"/>
            </a:endParaRPr>
          </a:p>
          <a:p>
            <a:endParaRPr kumimoji="1" lang="de-DE" altLang="de-DE" b="1" u="sng" dirty="0">
              <a:latin typeface="Tahoma" panose="020B0604030504040204" pitchFamily="34" charset="0"/>
            </a:endParaRPr>
          </a:p>
          <a:p>
            <a:r>
              <a:rPr kumimoji="1" lang="de-DE" altLang="de-DE" b="1" dirty="0" smtClean="0">
                <a:latin typeface="Tahoma" panose="020B0604030504040204" pitchFamily="34" charset="0"/>
              </a:rPr>
              <a:t>Java </a:t>
            </a:r>
            <a:r>
              <a:rPr kumimoji="1" lang="de-DE" altLang="de-DE" b="1" dirty="0" err="1" smtClean="0">
                <a:latin typeface="Tahoma" panose="020B0604030504040204" pitchFamily="34" charset="0"/>
              </a:rPr>
              <a:t>class</a:t>
            </a:r>
            <a:endParaRPr kumimoji="1" lang="de-DE" altLang="de-DE" b="1" dirty="0">
              <a:latin typeface="Tahoma" panose="020B0604030504040204" pitchFamily="34" charset="0"/>
            </a:endParaRPr>
          </a:p>
          <a:p>
            <a:endParaRPr kumimoji="1" lang="de-DE" altLang="de-DE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6312" name="Rectangle 8"/>
          <p:cNvSpPr>
            <a:spLocks noChangeArrowheads="1"/>
          </p:cNvSpPr>
          <p:nvPr/>
        </p:nvSpPr>
        <p:spPr bwMode="auto">
          <a:xfrm>
            <a:off x="1385180" y="3666654"/>
            <a:ext cx="1812202" cy="2667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FF"/>
              </a:gs>
            </a:gsLst>
            <a:lin ang="27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kumimoji="1" lang="de-DE" altLang="de-DE" b="1" u="sng" dirty="0">
                <a:solidFill>
                  <a:srgbClr val="000000"/>
                </a:solidFill>
                <a:latin typeface="Tahoma" panose="020B0604030504040204" pitchFamily="34" charset="0"/>
              </a:rPr>
              <a:t>USERPGM</a:t>
            </a:r>
          </a:p>
          <a:p>
            <a:endParaRPr kumimoji="1" lang="de-DE" alt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kumimoji="1"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COBOL / PL1</a:t>
            </a:r>
          </a:p>
          <a:p>
            <a:r>
              <a:rPr kumimoji="1" lang="de-DE" altLang="de-DE" dirty="0">
                <a:solidFill>
                  <a:srgbClr val="000000"/>
                </a:solidFill>
                <a:latin typeface="Arial" panose="020B0604020202020204" pitchFamily="34" charset="0"/>
              </a:rPr>
              <a:t>ASM  / CPG</a:t>
            </a:r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8153400" y="64008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de-DE" altLang="de-DE" sz="2000" b="1">
                <a:solidFill>
                  <a:srgbClr val="000099"/>
                </a:solidFill>
                <a:latin typeface="Arial" panose="020B0604020202020204" pitchFamily="34" charset="0"/>
              </a:rPr>
              <a:t>Linux – Windows ..</a:t>
            </a:r>
          </a:p>
        </p:txBody>
      </p:sp>
      <p:sp>
        <p:nvSpPr>
          <p:cNvPr id="226314" name="Rectangle 10"/>
          <p:cNvSpPr>
            <a:spLocks noChangeArrowheads="1"/>
          </p:cNvSpPr>
          <p:nvPr/>
        </p:nvSpPr>
        <p:spPr bwMode="auto">
          <a:xfrm>
            <a:off x="1524001" y="6400800"/>
            <a:ext cx="736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de-DE" alt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CICS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70353" y="635553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HLASM Programm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CFE1-57EF-45C3-9453-67E5BACE4C7A}" type="datetime1">
              <a:rPr lang="de-DE" smtClean="0"/>
              <a:t>24.05.2017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29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 animBg="1" autoUpdateAnimBg="0"/>
      <p:bldP spid="226311" grpId="0" animBg="1" autoUpdateAnimBg="0"/>
      <p:bldP spid="226312" grpId="0" animBg="1" autoUpdateAnimBg="0"/>
      <p:bldP spid="226313" grpId="0" autoUpdateAnimBg="0"/>
      <p:bldP spid="22631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8153400" y="3276600"/>
            <a:ext cx="2514600" cy="35814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8355" name="Rectangle 3"/>
          <p:cNvSpPr>
            <a:spLocks noChangeArrowheads="1"/>
          </p:cNvSpPr>
          <p:nvPr/>
        </p:nvSpPr>
        <p:spPr bwMode="auto">
          <a:xfrm>
            <a:off x="1524000" y="3276600"/>
            <a:ext cx="6629400" cy="3581400"/>
          </a:xfrm>
          <a:prstGeom prst="rect">
            <a:avLst/>
          </a:prstGeom>
          <a:solidFill>
            <a:srgbClr val="00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990601"/>
            <a:ext cx="7772400" cy="481013"/>
          </a:xfrm>
        </p:spPr>
        <p:txBody>
          <a:bodyPr>
            <a:normAutofit fontScale="90000"/>
          </a:bodyPr>
          <a:lstStyle/>
          <a:p>
            <a:r>
              <a:rPr lang="de-DE" altLang="de-DE"/>
              <a:t>CPGShell Connector . 2</a:t>
            </a:r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8763000" cy="1371600"/>
          </a:xfrm>
        </p:spPr>
        <p:txBody>
          <a:bodyPr/>
          <a:lstStyle/>
          <a:p>
            <a:pPr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dirty="0"/>
              <a:t>Daten über die Common Area übergeben:</a:t>
            </a:r>
          </a:p>
          <a:p>
            <a:pPr>
              <a:lnSpc>
                <a:spcPct val="40000"/>
              </a:lnSpc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endParaRPr lang="de-DE" altLang="de-DE" dirty="0"/>
          </a:p>
          <a:p>
            <a:pPr>
              <a:lnSpc>
                <a:spcPct val="40000"/>
              </a:lnSpc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EXEC CICS LINK COMMAREA(‘QITSTART /C=P /F=QPGASTAT /CL=Q</a:t>
            </a:r>
          </a:p>
          <a:p>
            <a:pPr>
              <a:lnSpc>
                <a:spcPct val="40000"/>
              </a:lnSpc>
              <a:buClr>
                <a:srgbClr val="FFFF00"/>
              </a:buClr>
              <a:buSzPct val="75000"/>
              <a:buFont typeface="Wingdings" panose="05000000000000000000" pitchFamily="2" charset="2"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/U=CPG/P=CPG LOG FCH DEL /O=W:\TESTPDF\ ‘) LENGTH(100)</a:t>
            </a:r>
            <a:r>
              <a:rPr lang="de-DE" altLang="de-DE" dirty="0"/>
              <a:t>  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8153400" y="3276600"/>
            <a:ext cx="2514600" cy="35052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8359" name="Rectangle 7"/>
          <p:cNvSpPr>
            <a:spLocks noChangeArrowheads="1"/>
          </p:cNvSpPr>
          <p:nvPr/>
        </p:nvSpPr>
        <p:spPr bwMode="auto">
          <a:xfrm>
            <a:off x="5486400" y="3429000"/>
            <a:ext cx="1866900" cy="1447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kumimoji="1" lang="de-DE" altLang="de-DE" b="1" u="sng">
                <a:solidFill>
                  <a:srgbClr val="000000"/>
                </a:solidFill>
                <a:latin typeface="Tahoma" panose="020B0604030504040204" pitchFamily="34" charset="0"/>
              </a:rPr>
              <a:t>CPGSHELL</a:t>
            </a: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8610600" y="3429000"/>
            <a:ext cx="1905000" cy="3124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kumimoji="1" lang="de-DE" altLang="de-DE" b="1" u="sng" dirty="0" err="1">
                <a:latin typeface="Tahoma" panose="020B0604030504040204" pitchFamily="34" charset="0"/>
              </a:rPr>
              <a:t>CPGShell</a:t>
            </a:r>
            <a:endParaRPr kumimoji="1" lang="de-DE" altLang="de-DE" b="1" u="sng" dirty="0">
              <a:latin typeface="Tahoma" panose="020B0604030504040204" pitchFamily="34" charset="0"/>
            </a:endParaRPr>
          </a:p>
          <a:p>
            <a:endParaRPr kumimoji="1" lang="de-DE" altLang="de-DE" dirty="0">
              <a:latin typeface="Arial" panose="020B0604020202020204" pitchFamily="34" charset="0"/>
            </a:endParaRPr>
          </a:p>
          <a:p>
            <a:endParaRPr kumimoji="1" lang="de-DE" altLang="de-DE" dirty="0">
              <a:latin typeface="Arial" panose="020B0604020202020204" pitchFamily="34" charset="0"/>
            </a:endParaRPr>
          </a:p>
          <a:p>
            <a:r>
              <a:rPr kumimoji="1" lang="de-DE" altLang="de-DE" dirty="0">
                <a:latin typeface="Arial" panose="020B0604020202020204" pitchFamily="34" charset="0"/>
              </a:rPr>
              <a:t>Java </a:t>
            </a:r>
            <a:r>
              <a:rPr kumimoji="1" lang="de-DE" altLang="de-DE" dirty="0" err="1">
                <a:latin typeface="Arial" panose="020B0604020202020204" pitchFamily="34" charset="0"/>
              </a:rPr>
              <a:t>Listener</a:t>
            </a:r>
            <a:endParaRPr kumimoji="1" lang="de-DE" altLang="de-DE" dirty="0">
              <a:latin typeface="Arial" panose="020B0604020202020204" pitchFamily="34" charset="0"/>
            </a:endParaRPr>
          </a:p>
          <a:p>
            <a:endParaRPr kumimoji="1" lang="de-DE" altLang="de-DE" dirty="0">
              <a:latin typeface="Arial" panose="020B0604020202020204" pitchFamily="34" charset="0"/>
            </a:endParaRPr>
          </a:p>
          <a:p>
            <a:endParaRPr kumimoji="1" lang="de-DE" altLang="de-DE" dirty="0">
              <a:latin typeface="Arial" panose="020B0604020202020204" pitchFamily="34" charset="0"/>
            </a:endParaRPr>
          </a:p>
          <a:p>
            <a:endParaRPr kumimoji="1" lang="de-DE" altLang="de-DE" dirty="0">
              <a:latin typeface="Arial" panose="020B0604020202020204" pitchFamily="34" charset="0"/>
            </a:endParaRPr>
          </a:p>
          <a:p>
            <a:endParaRPr kumimoji="1" lang="de-DE" altLang="de-DE" dirty="0">
              <a:latin typeface="Arial" panose="020B0604020202020204" pitchFamily="34" charset="0"/>
            </a:endParaRP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1524000" y="3429000"/>
            <a:ext cx="1981200" cy="28194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kumimoji="1" lang="de-DE" altLang="de-DE" b="1" u="sng">
                <a:solidFill>
                  <a:srgbClr val="000000"/>
                </a:solidFill>
                <a:latin typeface="Tahoma" panose="020B0604030504040204" pitchFamily="34" charset="0"/>
              </a:rPr>
              <a:t>USERPGM</a:t>
            </a:r>
          </a:p>
          <a:p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kumimoji="1"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COBOL /PL1</a:t>
            </a:r>
          </a:p>
          <a:p>
            <a:r>
              <a:rPr kumimoji="1"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ASM  / CPG</a:t>
            </a:r>
          </a:p>
          <a:p>
            <a:endParaRPr kumimoji="1"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kumimoji="1"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1524000" y="64008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de-DE" alt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CICS</a:t>
            </a:r>
            <a:r>
              <a:rPr kumimoji="1" lang="de-DE" altLang="de-DE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8153400" y="646112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de-DE" altLang="de-DE" sz="2000" b="1">
                <a:solidFill>
                  <a:srgbClr val="000099"/>
                </a:solidFill>
                <a:latin typeface="Arial" panose="020B0604020202020204" pitchFamily="34" charset="0"/>
              </a:rPr>
              <a:t>Linux – Windows ..</a:t>
            </a:r>
          </a:p>
        </p:txBody>
      </p:sp>
      <p:sp>
        <p:nvSpPr>
          <p:cNvPr id="228364" name="Rectangle 12"/>
          <p:cNvSpPr>
            <a:spLocks noChangeArrowheads="1"/>
          </p:cNvSpPr>
          <p:nvPr/>
        </p:nvSpPr>
        <p:spPr bwMode="auto">
          <a:xfrm>
            <a:off x="3657600" y="5181600"/>
            <a:ext cx="4495800" cy="1066800"/>
          </a:xfrm>
          <a:prstGeom prst="rect">
            <a:avLst/>
          </a:prstGeom>
          <a:solidFill>
            <a:srgbClr val="98F4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kumimoji="1" lang="de-DE" altLang="de-DE" sz="1600" b="1" u="sng" dirty="0">
                <a:solidFill>
                  <a:srgbClr val="000000"/>
                </a:solidFill>
                <a:latin typeface="Courier New" panose="02070309020205020404" pitchFamily="49" charset="0"/>
              </a:rPr>
              <a:t>Daten über Common Area:</a:t>
            </a:r>
          </a:p>
          <a:p>
            <a:endParaRPr lang="de-DE" altLang="de-DE" sz="1400" b="1" dirty="0">
              <a:solidFill>
                <a:srgbClr val="080808"/>
              </a:solidFill>
              <a:latin typeface="Courier New" panose="02070309020205020404" pitchFamily="49" charset="0"/>
            </a:endParaRPr>
          </a:p>
          <a:p>
            <a:r>
              <a:rPr lang="de-DE" altLang="de-DE" sz="1400" b="1" dirty="0">
                <a:solidFill>
                  <a:srgbClr val="080808"/>
                </a:solidFill>
                <a:latin typeface="Courier New" panose="02070309020205020404" pitchFamily="49" charset="0"/>
              </a:rPr>
              <a:t>QITSTART  /C=P /F=QPGASTAT /CL=Q /U=CPG</a:t>
            </a:r>
          </a:p>
          <a:p>
            <a:r>
              <a:rPr lang="de-DE" altLang="de-DE" sz="1400" b="1" dirty="0">
                <a:solidFill>
                  <a:srgbClr val="080808"/>
                </a:solidFill>
                <a:latin typeface="Courier New" panose="02070309020205020404" pitchFamily="49" charset="0"/>
              </a:rPr>
              <a:t>/P=CPG LOG FCH DEL /O=W:\TESTPDF\  </a:t>
            </a:r>
          </a:p>
        </p:txBody>
      </p:sp>
      <p:sp>
        <p:nvSpPr>
          <p:cNvPr id="228365" name="AutoShape 13"/>
          <p:cNvSpPr>
            <a:spLocks noChangeArrowheads="1"/>
          </p:cNvSpPr>
          <p:nvPr/>
        </p:nvSpPr>
        <p:spPr bwMode="auto">
          <a:xfrm>
            <a:off x="7391400" y="3429000"/>
            <a:ext cx="1219200" cy="685800"/>
          </a:xfrm>
          <a:prstGeom prst="leftRightArrow">
            <a:avLst>
              <a:gd name="adj1" fmla="val 50000"/>
              <a:gd name="adj2" fmla="val 35556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de-DE" altLang="de-DE" b="1">
                <a:latin typeface="Tahoma" panose="020B0604030504040204" pitchFamily="34" charset="0"/>
              </a:rPr>
              <a:t>TCP/IP</a:t>
            </a:r>
          </a:p>
        </p:txBody>
      </p:sp>
      <p:sp>
        <p:nvSpPr>
          <p:cNvPr id="228366" name="AutoShape 14"/>
          <p:cNvSpPr>
            <a:spLocks noChangeArrowheads="1"/>
          </p:cNvSpPr>
          <p:nvPr/>
        </p:nvSpPr>
        <p:spPr bwMode="auto">
          <a:xfrm>
            <a:off x="3505200" y="3429000"/>
            <a:ext cx="2057400" cy="762000"/>
          </a:xfrm>
          <a:prstGeom prst="rightArrow">
            <a:avLst>
              <a:gd name="adj1" fmla="val 50000"/>
              <a:gd name="adj2" fmla="val 67500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de-DE" altLang="de-DE" b="1">
                <a:solidFill>
                  <a:srgbClr val="000000"/>
                </a:solidFill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228368" name="AutoShape 16"/>
          <p:cNvSpPr>
            <a:spLocks noChangeArrowheads="1"/>
          </p:cNvSpPr>
          <p:nvPr/>
        </p:nvSpPr>
        <p:spPr bwMode="auto">
          <a:xfrm>
            <a:off x="3467100" y="4876800"/>
            <a:ext cx="5105400" cy="381000"/>
          </a:xfrm>
          <a:prstGeom prst="rightArrow">
            <a:avLst>
              <a:gd name="adj1" fmla="val 50000"/>
              <a:gd name="adj2" fmla="val 335000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8370" name="Text Box 18"/>
          <p:cNvSpPr txBox="1">
            <a:spLocks noChangeArrowheads="1"/>
          </p:cNvSpPr>
          <p:nvPr/>
        </p:nvSpPr>
        <p:spPr bwMode="auto">
          <a:xfrm>
            <a:off x="5370938" y="6421312"/>
            <a:ext cx="23551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de-DE" altLang="de-DE" b="1" dirty="0">
                <a:solidFill>
                  <a:srgbClr val="FFCC00"/>
                </a:solidFill>
                <a:latin typeface="Arial" panose="020B0604020202020204" pitchFamily="34" charset="0"/>
              </a:rPr>
              <a:t>HLASM Programm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092C-D534-42FE-80BC-7FC4326CD7D0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703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4" grpId="0" animBg="1" autoUpdateAnimBg="0"/>
      <p:bldP spid="228365" grpId="0" animBg="1" autoUpdateAnimBg="0"/>
      <p:bldP spid="228366" grpId="0" animBg="1" autoUpdateAnimBg="0"/>
      <p:bldP spid="2283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1524000" y="3505200"/>
            <a:ext cx="6629400" cy="3352800"/>
          </a:xfrm>
          <a:prstGeom prst="rect">
            <a:avLst/>
          </a:prstGeom>
          <a:solidFill>
            <a:srgbClr val="00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8153400" y="3505200"/>
            <a:ext cx="2514600" cy="33528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5999" y="1066800"/>
            <a:ext cx="9148527" cy="990600"/>
          </a:xfrm>
        </p:spPr>
        <p:txBody>
          <a:bodyPr/>
          <a:lstStyle/>
          <a:p>
            <a:r>
              <a:rPr lang="de-DE" altLang="de-DE" dirty="0" err="1"/>
              <a:t>CPGShell</a:t>
            </a:r>
            <a:r>
              <a:rPr lang="de-DE" altLang="de-DE" dirty="0"/>
              <a:t>  Connector .3</a:t>
            </a:r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5715" y="2514600"/>
            <a:ext cx="9877331" cy="685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de-DE" altLang="de-DE" sz="2800" dirty="0"/>
              <a:t>Lesen </a:t>
            </a:r>
            <a:r>
              <a:rPr lang="de-DE" altLang="de-DE" sz="2800" dirty="0" err="1"/>
              <a:t>Temp</a:t>
            </a:r>
            <a:r>
              <a:rPr lang="de-DE" altLang="de-DE" sz="2800" dirty="0"/>
              <a:t>. Storage: ‘QSHL‘  = </a:t>
            </a:r>
            <a:r>
              <a:rPr lang="de-DE" altLang="de-DE" sz="2800" dirty="0" err="1"/>
              <a:t>Console</a:t>
            </a:r>
            <a:r>
              <a:rPr lang="de-DE" altLang="de-DE" sz="2800" dirty="0"/>
              <a:t> vom Aufruf!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1524000" y="6400800"/>
            <a:ext cx="99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de-DE" altLang="de-DE" b="1">
                <a:solidFill>
                  <a:srgbClr val="FFCC00"/>
                </a:solidFill>
                <a:latin typeface="Arial" panose="020B0604020202020204" pitchFamily="34" charset="0"/>
              </a:rPr>
              <a:t>CICS</a:t>
            </a:r>
            <a:r>
              <a:rPr kumimoji="1" lang="de-DE" altLang="de-DE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8153400" y="64008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de-DE" altLang="de-DE" sz="2000" b="1">
                <a:solidFill>
                  <a:srgbClr val="000099"/>
                </a:solidFill>
                <a:latin typeface="Arial" panose="020B0604020202020204" pitchFamily="34" charset="0"/>
              </a:rPr>
              <a:t>Linux – Windows..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auto">
          <a:xfrm>
            <a:off x="5486400" y="3657600"/>
            <a:ext cx="1828800" cy="2743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kumimoji="1" lang="de-DE" altLang="de-DE" b="1" u="sng">
                <a:solidFill>
                  <a:srgbClr val="000000"/>
                </a:solidFill>
                <a:latin typeface="Tahoma" panose="020B0604030504040204" pitchFamily="34" charset="0"/>
              </a:rPr>
              <a:t>CPGSHELL</a:t>
            </a:r>
          </a:p>
          <a:p>
            <a:pPr algn="ctr"/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 u="sng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kumimoji="1" lang="de-DE" altLang="de-DE" b="1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8610600" y="3657600"/>
            <a:ext cx="1905000" cy="2743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kumimoji="1" lang="de-DE" altLang="de-DE" b="1" u="sng">
                <a:latin typeface="Tahoma" panose="020B0604030504040204" pitchFamily="34" charset="0"/>
              </a:rPr>
              <a:t>CPGShell</a:t>
            </a:r>
          </a:p>
          <a:p>
            <a:endParaRPr kumimoji="1" lang="de-DE" altLang="de-DE" b="1" u="sng">
              <a:latin typeface="Tahoma" panose="020B0604030504040204" pitchFamily="34" charset="0"/>
            </a:endParaRPr>
          </a:p>
          <a:p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kumimoji="1" lang="de-DE" altLang="de-DE" b="1" u="sng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1524000" y="3733800"/>
            <a:ext cx="1981200" cy="2667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kumimoji="1" lang="de-DE" altLang="de-DE" b="1" u="sng">
                <a:solidFill>
                  <a:srgbClr val="000000"/>
                </a:solidFill>
                <a:latin typeface="Tahoma" panose="020B0604030504040204" pitchFamily="34" charset="0"/>
              </a:rPr>
              <a:t>USERPGM</a:t>
            </a:r>
          </a:p>
          <a:p>
            <a:endParaRPr kumimoji="1"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kumimoji="1"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COBOL</a:t>
            </a:r>
          </a:p>
          <a:p>
            <a:r>
              <a:rPr kumimoji="1"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PL1</a:t>
            </a:r>
          </a:p>
          <a:p>
            <a:r>
              <a:rPr kumimoji="1"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ASS</a:t>
            </a:r>
          </a:p>
          <a:p>
            <a:r>
              <a:rPr kumimoji="1" lang="de-DE" altLang="de-DE">
                <a:solidFill>
                  <a:srgbClr val="000000"/>
                </a:solidFill>
                <a:latin typeface="Arial" panose="020B0604020202020204" pitchFamily="34" charset="0"/>
              </a:rPr>
              <a:t>CPG</a:t>
            </a:r>
          </a:p>
        </p:txBody>
      </p:sp>
      <p:sp>
        <p:nvSpPr>
          <p:cNvPr id="230411" name="AutoShape 11"/>
          <p:cNvSpPr>
            <a:spLocks noChangeArrowheads="1"/>
          </p:cNvSpPr>
          <p:nvPr/>
        </p:nvSpPr>
        <p:spPr bwMode="auto">
          <a:xfrm>
            <a:off x="7315200" y="3657600"/>
            <a:ext cx="1295400" cy="609600"/>
          </a:xfrm>
          <a:prstGeom prst="leftRightArrow">
            <a:avLst>
              <a:gd name="adj1" fmla="val 50000"/>
              <a:gd name="adj2" fmla="val 425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de-DE" altLang="de-DE" b="1">
                <a:latin typeface="Tahoma" panose="020B0604030504040204" pitchFamily="34" charset="0"/>
              </a:rPr>
              <a:t>TCP/IP</a:t>
            </a:r>
          </a:p>
        </p:txBody>
      </p:sp>
      <p:sp>
        <p:nvSpPr>
          <p:cNvPr id="230412" name="Rectangle 12"/>
          <p:cNvSpPr>
            <a:spLocks noChangeArrowheads="1"/>
          </p:cNvSpPr>
          <p:nvPr/>
        </p:nvSpPr>
        <p:spPr bwMode="auto">
          <a:xfrm>
            <a:off x="3657600" y="5562600"/>
            <a:ext cx="2971800" cy="762000"/>
          </a:xfrm>
          <a:prstGeom prst="rect">
            <a:avLst/>
          </a:prstGeom>
          <a:solidFill>
            <a:srgbClr val="DDDDDD"/>
          </a:solidFill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kumimoji="1" lang="de-DE" altLang="de-DE" sz="1200" b="1">
                <a:solidFill>
                  <a:srgbClr val="000000"/>
                </a:solidFill>
                <a:latin typeface="Courier New" panose="02070309020205020404" pitchFamily="49" charset="0"/>
              </a:rPr>
              <a:t>OUT&gt; done, return value is 0</a:t>
            </a:r>
          </a:p>
        </p:txBody>
      </p:sp>
      <p:sp>
        <p:nvSpPr>
          <p:cNvPr id="230413" name="Text Box 13"/>
          <p:cNvSpPr txBox="1">
            <a:spLocks noChangeArrowheads="1"/>
          </p:cNvSpPr>
          <p:nvPr/>
        </p:nvSpPr>
        <p:spPr bwMode="auto">
          <a:xfrm>
            <a:off x="3657601" y="6400801"/>
            <a:ext cx="1516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de-DE" altLang="de-DE" sz="2000" b="1" dirty="0">
                <a:solidFill>
                  <a:srgbClr val="FFCC00"/>
                </a:solidFill>
                <a:latin typeface="Tahoma" panose="020B0604030504040204" pitchFamily="34" charset="0"/>
              </a:rPr>
              <a:t>TS: QSHL</a:t>
            </a:r>
          </a:p>
        </p:txBody>
      </p:sp>
      <p:sp>
        <p:nvSpPr>
          <p:cNvPr id="230414" name="AutoShape 14"/>
          <p:cNvSpPr>
            <a:spLocks noChangeArrowheads="1"/>
          </p:cNvSpPr>
          <p:nvPr/>
        </p:nvSpPr>
        <p:spPr bwMode="auto">
          <a:xfrm>
            <a:off x="3505200" y="3657600"/>
            <a:ext cx="1981200" cy="762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de-DE" altLang="de-DE" b="1">
                <a:solidFill>
                  <a:srgbClr val="000000"/>
                </a:solidFill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230415" name="AutoShape 15"/>
          <p:cNvSpPr>
            <a:spLocks noChangeArrowheads="1"/>
          </p:cNvSpPr>
          <p:nvPr/>
        </p:nvSpPr>
        <p:spPr bwMode="auto">
          <a:xfrm>
            <a:off x="3486150" y="4572000"/>
            <a:ext cx="5067300" cy="457200"/>
          </a:xfrm>
          <a:prstGeom prst="leftArrow">
            <a:avLst>
              <a:gd name="adj1" fmla="val 50000"/>
              <a:gd name="adj2" fmla="val 277083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8789-B9BF-45A1-A56F-38E70C5620C4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6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 build="p" autoUpdateAnimBg="0"/>
      <p:bldP spid="230411" grpId="0" animBg="1" autoUpdateAnimBg="0"/>
      <p:bldP spid="230412" grpId="0" animBg="1" autoUpdateAnimBg="0"/>
      <p:bldP spid="230414" grpId="0" animBg="1" autoUpdateAnimBg="0"/>
      <p:bldP spid="2304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914400"/>
            <a:ext cx="9148527" cy="1143000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</a:t>
            </a:r>
            <a:r>
              <a:rPr lang="de-DE" altLang="de-DE" dirty="0"/>
              <a:t>...1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935" y="2133599"/>
            <a:ext cx="10429592" cy="412234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 smtClean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 smtClean="0"/>
              <a:t>Wollten </a:t>
            </a:r>
            <a:r>
              <a:rPr lang="de-DE" altLang="de-DE" sz="2800" dirty="0"/>
              <a:t>Sie nicht immer schon mal aus einem </a:t>
            </a:r>
            <a:r>
              <a:rPr lang="de-DE" altLang="de-DE" sz="2800" dirty="0" smtClean="0"/>
              <a:t>Batch </a:t>
            </a:r>
            <a:r>
              <a:rPr lang="de-DE" altLang="de-DE" sz="2800" dirty="0"/>
              <a:t>Programm ein PC Programm aufrufen? 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 smtClean="0"/>
              <a:t>Einen FTP </a:t>
            </a:r>
            <a:r>
              <a:rPr lang="de-DE" altLang="de-DE" sz="2800" dirty="0" err="1" smtClean="0"/>
              <a:t>anstossen</a:t>
            </a:r>
            <a:r>
              <a:rPr lang="de-DE" altLang="de-DE" sz="2800" dirty="0" smtClean="0"/>
              <a:t>, der eine Datei / </a:t>
            </a:r>
            <a:r>
              <a:rPr lang="de-DE" altLang="de-DE" sz="2800" dirty="0"/>
              <a:t>Liste </a:t>
            </a:r>
            <a:r>
              <a:rPr lang="de-DE" altLang="de-DE" sz="2800" dirty="0" smtClean="0"/>
              <a:t>direkt nach dem Erstellen programmgesteuert versendet</a:t>
            </a: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/>
              <a:t>Prozesse auf anderen Systemen </a:t>
            </a:r>
            <a:r>
              <a:rPr lang="de-DE" altLang="de-DE" sz="2800" dirty="0" smtClean="0"/>
              <a:t>(Windows/Linux) zu </a:t>
            </a:r>
            <a:r>
              <a:rPr lang="de-DE" altLang="de-DE" sz="2800" dirty="0"/>
              <a:t>einer bestimmbaren Zeit </a:t>
            </a:r>
            <a:r>
              <a:rPr lang="de-DE" altLang="de-DE" sz="2800" dirty="0" smtClean="0"/>
              <a:t>starten ?</a:t>
            </a:r>
            <a:endParaRPr lang="de-DE" altLang="de-DE" sz="2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F60-A25F-483F-AEF9-2E136616A79C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1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99" y="914400"/>
            <a:ext cx="9139473" cy="1143000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</a:t>
            </a:r>
            <a:r>
              <a:rPr lang="de-DE" altLang="de-DE" dirty="0"/>
              <a:t>...1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561" y="2097385"/>
            <a:ext cx="10411484" cy="4158559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 smtClean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 smtClean="0"/>
              <a:t>CPGSHBAT ist die Batch Komponente zu CPGSHELL.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 smtClean="0"/>
              <a:t>Man kann mit CPHSHBAT direkt Befehle auf anderen Plattformen ausführen</a:t>
            </a:r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endParaRPr lang="de-DE" altLang="de-DE" sz="2800" dirty="0"/>
          </a:p>
          <a:p>
            <a:pPr>
              <a:buClr>
                <a:srgbClr val="FFFF00"/>
              </a:buClr>
              <a:buSzPct val="120000"/>
              <a:buFont typeface="Wingdings" panose="05000000000000000000" pitchFamily="2" charset="2"/>
              <a:buChar char="Ø"/>
            </a:pPr>
            <a:r>
              <a:rPr lang="de-DE" altLang="de-DE" sz="2800" dirty="0" smtClean="0"/>
              <a:t>Über die Eingabe von Parametern kann eine .CMD Datei oder ein Programm ausgeführt werden </a:t>
            </a:r>
            <a:endParaRPr lang="de-DE" altLang="de-DE" sz="2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73F6-03D0-43E7-8D13-6E2C80F2B188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7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9121366" cy="1143000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...2</a:t>
            </a:r>
            <a:endParaRPr lang="de-DE" altLang="de-DE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651" y="2070225"/>
            <a:ext cx="10619715" cy="4321521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endParaRPr lang="de-DE" sz="2800" dirty="0" smtClean="0"/>
          </a:p>
          <a:p>
            <a:r>
              <a:rPr lang="de-DE" sz="2800" dirty="0" smtClean="0"/>
              <a:t>CPGSHBAT </a:t>
            </a:r>
            <a:r>
              <a:rPr lang="de-DE" sz="2800" dirty="0"/>
              <a:t>verbindet z/VSE mit Plattformen wie Windows oder Linux. Man kann auf jeder Plattform Programme oder Befehle aufrufen und  ausführen.</a:t>
            </a:r>
          </a:p>
          <a:p>
            <a:endParaRPr lang="de-DE" sz="2800" dirty="0"/>
          </a:p>
          <a:p>
            <a:r>
              <a:rPr lang="de-DE" sz="2800" dirty="0" smtClean="0"/>
              <a:t>CPGSHBAT startet </a:t>
            </a:r>
            <a:r>
              <a:rPr lang="de-DE" sz="2800" dirty="0"/>
              <a:t>auf einem PC eine .bat oder Command File, in der verschiedene Übergabe Parameter bereits gesetzt sind.</a:t>
            </a:r>
          </a:p>
          <a:p>
            <a:endParaRPr lang="de-DE" sz="2800" dirty="0"/>
          </a:p>
          <a:p>
            <a:r>
              <a:rPr lang="de-DE" sz="2800" dirty="0" smtClean="0"/>
              <a:t>CPGSHBAT </a:t>
            </a:r>
            <a:r>
              <a:rPr lang="de-DE" sz="2800" dirty="0"/>
              <a:t>startet einen FTP von einem PC an den </a:t>
            </a:r>
            <a:r>
              <a:rPr lang="de-DE" sz="2800" dirty="0" smtClean="0"/>
              <a:t>Host in </a:t>
            </a:r>
            <a:r>
              <a:rPr lang="de-DE" sz="2800" dirty="0"/>
              <a:t>einem </a:t>
            </a:r>
            <a:r>
              <a:rPr lang="de-DE" sz="2800" dirty="0" err="1"/>
              <a:t>Jobstep</a:t>
            </a:r>
            <a:r>
              <a:rPr lang="de-DE" sz="2800" dirty="0"/>
              <a:t>.</a:t>
            </a: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9EB-14BF-4D83-AF26-37F750DF3CA8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7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7772400" cy="1143000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...3</a:t>
            </a:r>
            <a:endParaRPr lang="de-DE" altLang="de-DE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047" y="2070226"/>
            <a:ext cx="11389259" cy="39624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de-DE" sz="2800" dirty="0" smtClean="0"/>
              <a:t>Beispiel:</a:t>
            </a:r>
          </a:p>
          <a:p>
            <a:pPr marL="0" indent="0"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400" b="1" dirty="0">
                <a:latin typeface="Courier New" pitchFamily="49" charset="0"/>
                <a:cs typeface="Courier New" pitchFamily="49" charset="0"/>
              </a:rPr>
              <a:t>// EXEC </a:t>
            </a:r>
            <a:r>
              <a:rPr lang="de-DE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CPGSHBAT</a:t>
            </a:r>
            <a:r>
              <a:rPr lang="de-DE" sz="2400" b="1" dirty="0">
                <a:latin typeface="Courier New" pitchFamily="49" charset="0"/>
                <a:cs typeface="Courier New" pitchFamily="49" charset="0"/>
              </a:rPr>
              <a:t>,PARM=</a:t>
            </a:r>
            <a:r>
              <a:rPr lang="de-DE" sz="2400" b="1" dirty="0" smtClean="0">
                <a:latin typeface="Courier New" pitchFamily="49" charset="0"/>
                <a:cs typeface="Courier New" pitchFamily="49" charset="0"/>
              </a:rPr>
              <a:t>'IPADDR=192.168.111.020:04799,MODUS=2</a:t>
            </a:r>
            <a:r>
              <a:rPr lang="de-DE" sz="2400" b="1" dirty="0">
                <a:latin typeface="Courier New" pitchFamily="49" charset="0"/>
                <a:cs typeface="Courier New" pitchFamily="49" charset="0"/>
              </a:rPr>
              <a:t>' </a:t>
            </a:r>
          </a:p>
          <a:p>
            <a:pPr>
              <a:buNone/>
            </a:pPr>
            <a:r>
              <a:rPr lang="de-DE" sz="2400" b="1" dirty="0">
                <a:latin typeface="Courier New" pitchFamily="49" charset="0"/>
                <a:cs typeface="Courier New" pitchFamily="49" charset="0"/>
              </a:rPr>
              <a:t>$$$$$$$$</a:t>
            </a:r>
            <a:r>
              <a:rPr lang="de-DE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00java –</a:t>
            </a:r>
            <a:r>
              <a:rPr lang="de-DE" sz="24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jar</a:t>
            </a:r>
            <a:r>
              <a:rPr lang="de-DE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F:/Java/QTFSPLIT/QTFSPLIT.jar          * QTFFTP_21042017.TXT F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:/SVN_QTF </a:t>
            </a:r>
            <a:r>
              <a:rPr lang="de-DE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F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:/SVN_QTF_INFO</a:t>
            </a:r>
          </a:p>
          <a:p>
            <a:pPr>
              <a:buNone/>
            </a:pPr>
            <a:r>
              <a:rPr lang="de-DE" sz="2400" b="1" dirty="0" smtClean="0">
                <a:latin typeface="Courier New" pitchFamily="49" charset="0"/>
                <a:cs typeface="Courier New" pitchFamily="49" charset="0"/>
              </a:rPr>
              <a:t>/*</a:t>
            </a:r>
            <a:endParaRPr lang="de-D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341E-EB9F-4B25-8750-BDD088E464FF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7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9130420" cy="932507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...3</a:t>
            </a:r>
            <a:endParaRPr lang="de-DE" altLang="de-DE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047" y="1720158"/>
            <a:ext cx="11389259" cy="4716856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Beispiel:</a:t>
            </a:r>
          </a:p>
          <a:p>
            <a:pPr marL="0" indent="0"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400" b="1" dirty="0">
                <a:latin typeface="Courier New" pitchFamily="49" charset="0"/>
                <a:cs typeface="Courier New" pitchFamily="49" charset="0"/>
              </a:rPr>
              <a:t>// EXEC </a:t>
            </a:r>
            <a:r>
              <a:rPr lang="de-DE" sz="24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CPGSHBAT</a:t>
            </a:r>
            <a:r>
              <a:rPr lang="de-DE" sz="2400" b="1" dirty="0">
                <a:latin typeface="Courier New" pitchFamily="49" charset="0"/>
                <a:cs typeface="Courier New" pitchFamily="49" charset="0"/>
              </a:rPr>
              <a:t>,PARM=</a:t>
            </a:r>
            <a:r>
              <a:rPr lang="de-DE" sz="2400" b="1" dirty="0" smtClean="0">
                <a:latin typeface="Courier New" pitchFamily="49" charset="0"/>
                <a:cs typeface="Courier New" pitchFamily="49" charset="0"/>
              </a:rPr>
              <a:t>'IPADDR=192.168.179.020:04799,MODUS=2</a:t>
            </a:r>
            <a:r>
              <a:rPr lang="de-DE" sz="2400" b="1" dirty="0">
                <a:latin typeface="Courier New" pitchFamily="49" charset="0"/>
                <a:cs typeface="Courier New" pitchFamily="49" charset="0"/>
              </a:rPr>
              <a:t>' </a:t>
            </a:r>
          </a:p>
          <a:p>
            <a:pPr>
              <a:buNone/>
            </a:pPr>
            <a:r>
              <a:rPr lang="de-DE" sz="2400" b="1" dirty="0">
                <a:latin typeface="Courier New" pitchFamily="49" charset="0"/>
                <a:cs typeface="Courier New" pitchFamily="49" charset="0"/>
              </a:rPr>
              <a:t>$$$$$$$$</a:t>
            </a:r>
            <a:r>
              <a:rPr lang="de-DE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00QTFSPLIT.bat QTFFTP_21042017.TXT                       *</a:t>
            </a:r>
            <a:endParaRPr lang="de-DE" sz="24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F:/SVN_QTF </a:t>
            </a:r>
            <a:r>
              <a:rPr lang="de-DE" sz="2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F</a:t>
            </a:r>
            <a:r>
              <a:rPr lang="de-DE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:/SVN_QTF_INFO</a:t>
            </a:r>
          </a:p>
          <a:p>
            <a:pPr>
              <a:buNone/>
            </a:pPr>
            <a:r>
              <a:rPr lang="de-DE" sz="2400" b="1" dirty="0" smtClean="0">
                <a:latin typeface="Courier New" pitchFamily="49" charset="0"/>
                <a:cs typeface="Courier New" pitchFamily="49" charset="0"/>
              </a:rPr>
              <a:t>/*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endParaRPr lang="de-D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de-DE" sz="2400" b="1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QTFSPLIT.bat:</a:t>
            </a:r>
          </a:p>
          <a:p>
            <a:pPr>
              <a:buNone/>
            </a:pP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Echo off</a:t>
            </a:r>
          </a:p>
          <a:p>
            <a:pPr>
              <a:buNone/>
            </a:pP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F:</a:t>
            </a:r>
          </a:p>
          <a:p>
            <a:pPr>
              <a:buNone/>
            </a:pP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Java/QTFSPLIT</a:t>
            </a:r>
          </a:p>
          <a:p>
            <a:pPr>
              <a:buNone/>
            </a:pPr>
            <a:r>
              <a:rPr lang="de-D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</a:t>
            </a: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de-DE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jar</a:t>
            </a: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QTFSPLIT.jar  %1 %2 %3 </a:t>
            </a:r>
          </a:p>
          <a:p>
            <a:pPr>
              <a:buNone/>
            </a:pP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7F077-0944-46A3-815E-7F277973DAAA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0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Problem 32Kb COMMAREA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 smtClean="0"/>
              <a:t>Wie kann man dieses Problem heute lösen?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Übergabe von Adressen großer Datenbereiche in der Commarea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Leider nur eine Lösung für ein CICS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Daten Übergabe in </a:t>
            </a:r>
            <a:r>
              <a:rPr lang="de-DE" dirty="0" err="1" smtClean="0"/>
              <a:t>Temporary</a:t>
            </a:r>
            <a:r>
              <a:rPr lang="de-DE" dirty="0" smtClean="0"/>
              <a:t> Storage und mehrere CICS Partitionen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2622A-56A9-4AC1-9632-BD25218B9B3A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428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914400"/>
            <a:ext cx="7772400" cy="1143000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...3</a:t>
            </a:r>
            <a:endParaRPr lang="de-DE" altLang="de-DE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047" y="1720158"/>
            <a:ext cx="11389259" cy="4716856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pPr>
              <a:lnSpc>
                <a:spcPct val="160000"/>
              </a:lnSpc>
            </a:pPr>
            <a:r>
              <a:rPr lang="de-DE" sz="2400" dirty="0" smtClean="0"/>
              <a:t>Der Modus gibt an, ob das VSE Batch Programm den Aufruf </a:t>
            </a:r>
          </a:p>
          <a:p>
            <a:pPr lvl="1">
              <a:lnSpc>
                <a:spcPct val="160000"/>
              </a:lnSpc>
            </a:pPr>
            <a:r>
              <a:rPr lang="de-DE" dirty="0" smtClean="0"/>
              <a:t>asynchron ausführen soll ( Modus 0 )   </a:t>
            </a:r>
          </a:p>
          <a:p>
            <a:pPr lvl="1">
              <a:lnSpc>
                <a:spcPct val="160000"/>
              </a:lnSpc>
            </a:pPr>
            <a:r>
              <a:rPr lang="de-DE" dirty="0" smtClean="0"/>
              <a:t>Synchron (Modus 1) d.h.  Programm wartet bis PC-Programm fertig ist</a:t>
            </a:r>
          </a:p>
          <a:p>
            <a:pPr lvl="1">
              <a:lnSpc>
                <a:spcPct val="160000"/>
              </a:lnSpc>
            </a:pPr>
            <a:r>
              <a:rPr lang="de-DE" dirty="0" smtClean="0"/>
              <a:t>Synchron (Modus 2) mit Rückgabe der </a:t>
            </a:r>
            <a:r>
              <a:rPr lang="de-DE" dirty="0" err="1" smtClean="0"/>
              <a:t>Consolausgaben</a:t>
            </a:r>
            <a:r>
              <a:rPr lang="de-DE" dirty="0" smtClean="0"/>
              <a:t>, diese werden über den </a:t>
            </a:r>
            <a:r>
              <a:rPr lang="de-DE" dirty="0" err="1" smtClean="0"/>
              <a:t>Temporary</a:t>
            </a:r>
            <a:r>
              <a:rPr lang="de-DE" dirty="0" smtClean="0"/>
              <a:t> Storage QSHL an das aufrufende Programm übergeben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de-D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6359-4334-4AFB-9F6A-AB33287F857A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6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9947" y="806116"/>
            <a:ext cx="7772400" cy="1143000"/>
          </a:xfrm>
        </p:spPr>
        <p:txBody>
          <a:bodyPr/>
          <a:lstStyle/>
          <a:p>
            <a:r>
              <a:rPr lang="de-DE" altLang="de-DE" dirty="0" err="1" smtClean="0"/>
              <a:t>CPGShBAT</a:t>
            </a:r>
            <a:r>
              <a:rPr lang="de-DE" altLang="de-DE" dirty="0" smtClean="0"/>
              <a:t> ...4</a:t>
            </a:r>
            <a:endParaRPr lang="de-DE" altLang="de-DE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06" y="204179"/>
            <a:ext cx="4850036" cy="620865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de-DE" sz="2400" u="sng" dirty="0" smtClean="0"/>
              <a:t>Kompletter z/VSE JOB QTF2SVN:</a:t>
            </a:r>
            <a:endParaRPr lang="en-US" u="sng" dirty="0" smtClean="0"/>
          </a:p>
          <a:p>
            <a:pPr marL="0" indent="0">
              <a:buNone/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JOB QTFFTPS     SAVE QTF LIBRARIES                 </a:t>
            </a:r>
          </a:p>
          <a:p>
            <a:pPr marL="0" indent="0">
              <a:buNone/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DLBL QTFFTP,'QTFFTP',,VSAM,CAT=UCAT224,BUFSP=64000 </a:t>
            </a:r>
          </a:p>
          <a:p>
            <a:pPr marL="0" indent="0">
              <a:buNone/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 EXEC QTFFTPS,SIZE=AUTO                             </a:t>
            </a:r>
          </a:p>
          <a:p>
            <a:pPr marL="0" indent="0">
              <a:buNone/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Z999                                              </a:t>
            </a:r>
          </a:p>
          <a:p>
            <a:pPr marL="0" indent="0">
              <a:buNone/>
            </a:pPr>
            <a:r>
              <a:rPr lang="de-DE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DLBL QTFFTP,'QTFFTP',,VSAM,CAT=UCAT224,BUFSP=64000  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EXEC FTPBATCH,SIZE=512K,PARM='ID=00,TRAN=GERMAN_03E'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LOPEN                                                  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LUSER HOST                                             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LPASS ********                                           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OPEN 192.168.111.201                                   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USER HOST                                             </a:t>
            </a:r>
          </a:p>
          <a:p>
            <a:pPr marL="0" indent="0">
              <a:buNone/>
            </a:pP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PASS *2*******</a:t>
            </a:r>
          </a:p>
          <a:p>
            <a:pPr marL="0" indent="0">
              <a:buNone/>
            </a:pPr>
            <a:endParaRPr lang="de-D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de-D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de-DE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86359-4334-4AFB-9F6A-AB33287F857A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005137" y="2862529"/>
            <a:ext cx="7050507" cy="3693319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QTFPATH   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LSITE RECFM V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LSITE UNIX ON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LSITE LRECL 264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STOR QTFFTP QTFFTP_21042017.TXT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QUIT                                                       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</a:p>
          <a:p>
            <a:pPr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// EXEC CPGSHBAT,PARM=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'IPADDR=192.168.1 . 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. .‘</a:t>
            </a:r>
          </a:p>
          <a:p>
            <a:pPr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$$$$$$$$00QTFSPLIT.bat QTFFTP_21042017.TXT                       F:/SVN_QTF     F:/SVN_QTF_INFO</a:t>
            </a:r>
          </a:p>
          <a:p>
            <a:pPr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/*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/&amp; </a:t>
            </a:r>
          </a:p>
          <a:p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4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46042"/>
            <a:ext cx="10820400" cy="40726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r>
              <a:rPr lang="de-DE" sz="2000" dirty="0"/>
              <a:t>CICS TS 2.1 Channels und Container</a:t>
            </a:r>
          </a:p>
          <a:p>
            <a:pPr lvl="1"/>
            <a:r>
              <a:rPr lang="de-DE" dirty="0"/>
              <a:t>Problem Commarea maximal 32Kb</a:t>
            </a:r>
          </a:p>
          <a:p>
            <a:pPr lvl="1"/>
            <a:endParaRPr lang="de-DE" dirty="0"/>
          </a:p>
          <a:p>
            <a:r>
              <a:rPr lang="de-DE" dirty="0" smtClean="0"/>
              <a:t>QTF2SVN</a:t>
            </a:r>
          </a:p>
          <a:p>
            <a:pPr lvl="1"/>
            <a:r>
              <a:rPr lang="de-DE" dirty="0" smtClean="0"/>
              <a:t>Übergabe von QTF Libraries an SVN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2000" dirty="0"/>
              <a:t>Programme auf anderen Plattformen starten</a:t>
            </a:r>
          </a:p>
          <a:p>
            <a:pPr marL="114300"/>
            <a:endParaRPr lang="de-DE" dirty="0">
              <a:solidFill>
                <a:srgbClr val="FFFF00"/>
              </a:solidFill>
            </a:endParaRPr>
          </a:p>
          <a:p>
            <a:r>
              <a:rPr lang="de-DE" dirty="0">
                <a:solidFill>
                  <a:srgbClr val="FFFF00"/>
                </a:solidFill>
              </a:rPr>
              <a:t>Daten aus SAP abrufen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BF641-D9FB-404A-AE0D-CB259BB9A388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0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cap="none" dirty="0" smtClean="0"/>
              <a:t>z/VSE und SAP BAPI</a:t>
            </a:r>
            <a:endParaRPr lang="de-DE" altLang="de-DE" cap="none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Aufgabenstellung </a:t>
            </a:r>
          </a:p>
          <a:p>
            <a:r>
              <a:rPr lang="de-DE" altLang="de-DE" dirty="0"/>
              <a:t>Lösungsansatz</a:t>
            </a:r>
          </a:p>
          <a:p>
            <a:r>
              <a:rPr lang="de-DE" altLang="de-DE" dirty="0"/>
              <a:t>Kooperationsmodell</a:t>
            </a:r>
          </a:p>
          <a:p>
            <a:r>
              <a:rPr lang="de-DE" altLang="de-DE" dirty="0"/>
              <a:t>Realisierung </a:t>
            </a:r>
          </a:p>
          <a:p>
            <a:r>
              <a:rPr lang="de-DE" altLang="de-DE" dirty="0"/>
              <a:t>Fazit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52056-BD62-4615-93DC-650BFE3E8DCD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0190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utoUpdateAnimBg="0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78598" y="764373"/>
            <a:ext cx="10909426" cy="1293028"/>
          </a:xfrm>
        </p:spPr>
        <p:txBody>
          <a:bodyPr/>
          <a:lstStyle/>
          <a:p>
            <a:r>
              <a:rPr lang="de-DE" altLang="de-DE" sz="3200" dirty="0"/>
              <a:t>Aufgabenstellung</a:t>
            </a:r>
            <a:endParaRPr lang="de-DE" altLang="de-DE" dirty="0"/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8063" y="1962338"/>
            <a:ext cx="10999961" cy="4343400"/>
          </a:xfrm>
        </p:spPr>
        <p:txBody>
          <a:bodyPr/>
          <a:lstStyle/>
          <a:p>
            <a:endParaRPr lang="de-DE" altLang="de-DE" dirty="0" smtClean="0"/>
          </a:p>
          <a:p>
            <a:r>
              <a:rPr lang="de-DE" altLang="de-DE" dirty="0" smtClean="0"/>
              <a:t>Über ein SAP Programm werden Preise je Kunde und Artikel ermittelt.</a:t>
            </a:r>
          </a:p>
          <a:p>
            <a:endParaRPr lang="de-DE" altLang="de-DE" dirty="0"/>
          </a:p>
          <a:p>
            <a:r>
              <a:rPr lang="de-DE" altLang="de-DE" dirty="0" smtClean="0"/>
              <a:t>Diese Preisfindung gilt nicht nur für SAP Anwendungen sondern auch für Batch und Online Anwendungen (CICS TS).</a:t>
            </a:r>
          </a:p>
          <a:p>
            <a:endParaRPr lang="de-DE" altLang="de-DE" dirty="0"/>
          </a:p>
          <a:p>
            <a:r>
              <a:rPr lang="de-DE" altLang="de-DE" dirty="0" smtClean="0"/>
              <a:t>Damit es nur </a:t>
            </a:r>
            <a:r>
              <a:rPr lang="de-DE" altLang="de-DE" dirty="0" smtClean="0"/>
              <a:t>ein Modul </a:t>
            </a:r>
            <a:r>
              <a:rPr lang="de-DE" altLang="de-DE" dirty="0" smtClean="0"/>
              <a:t>gibt, </a:t>
            </a:r>
            <a:r>
              <a:rPr lang="de-DE" altLang="de-DE" dirty="0" smtClean="0"/>
              <a:t>das </a:t>
            </a:r>
            <a:r>
              <a:rPr lang="de-DE" altLang="de-DE" dirty="0" smtClean="0"/>
              <a:t>Preise </a:t>
            </a:r>
            <a:r>
              <a:rPr lang="de-DE" altLang="de-DE" dirty="0" smtClean="0"/>
              <a:t>ermittelt, </a:t>
            </a:r>
            <a:r>
              <a:rPr lang="de-DE" altLang="de-DE" dirty="0" smtClean="0"/>
              <a:t>und </a:t>
            </a:r>
            <a:r>
              <a:rPr lang="de-DE" altLang="de-DE" dirty="0" smtClean="0"/>
              <a:t>weil SAP in </a:t>
            </a:r>
            <a:r>
              <a:rPr lang="de-DE" altLang="de-DE" dirty="0" smtClean="0"/>
              <a:t>Zukunft führendes System sein soll, muss die z/VSE Anwendung dieses SAP Modul aufrufen können.</a:t>
            </a:r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B60B-4682-46EA-9F96-167D6EEE3638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46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169" y="764373"/>
            <a:ext cx="10990907" cy="684181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Was ist ein BAPI Programm 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169" y="1988625"/>
            <a:ext cx="10990907" cy="2133600"/>
          </a:xfrm>
        </p:spPr>
        <p:txBody>
          <a:bodyPr/>
          <a:lstStyle/>
          <a:p>
            <a:r>
              <a:rPr lang="de-DE" altLang="de-DE" dirty="0"/>
              <a:t>SAP besteht aus einem 3 Schichten Modell</a:t>
            </a:r>
          </a:p>
          <a:p>
            <a:endParaRPr lang="de-DE" altLang="de-DE" dirty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209801" y="2667000"/>
            <a:ext cx="18389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latin typeface="Times New Roman" panose="02020603050405020304" pitchFamily="18" charset="0"/>
              </a:rPr>
              <a:t>Datenbankschicht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786314" y="2667000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latin typeface="Times New Roman" panose="02020603050405020304" pitchFamily="18" charset="0"/>
              </a:rPr>
              <a:t>Applikationsschicht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620001" y="2667000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dirty="0">
                <a:latin typeface="Times New Roman" panose="02020603050405020304" pitchFamily="18" charset="0"/>
              </a:rPr>
              <a:t>Präsentationsschicht</a:t>
            </a:r>
          </a:p>
        </p:txBody>
      </p:sp>
      <p:pic>
        <p:nvPicPr>
          <p:cNvPr id="54279" name="Picture 7" descr="E:\COURSE\Course2006\SAP-3Tier-BAPI-564x5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25" y="3145631"/>
            <a:ext cx="9580831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BF1-C855-4069-90B7-A09A78FF00AF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9734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171" y="764373"/>
            <a:ext cx="10999960" cy="702288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Was ist ein BAPI Programm ...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171" y="1600200"/>
            <a:ext cx="10999960" cy="4648200"/>
          </a:xfrm>
        </p:spPr>
        <p:txBody>
          <a:bodyPr/>
          <a:lstStyle/>
          <a:p>
            <a:endParaRPr lang="de-DE" altLang="de-DE" sz="2000" dirty="0" smtClean="0"/>
          </a:p>
          <a:p>
            <a:r>
              <a:rPr lang="de-DE" altLang="de-DE" sz="2000" dirty="0" smtClean="0"/>
              <a:t>BAPIs </a:t>
            </a:r>
            <a:r>
              <a:rPr lang="de-DE" altLang="de-DE" sz="2000" dirty="0"/>
              <a:t>realisieren das Integrationskonzept "Objektintegration" sowohl auf systemtechnischer als auch fachlicher Ebene. Sie bilden standardisierte betriebswirtschaftliche objektorientierte Programmierschnittstellen zu den Business-Objekten und ermöglichen Kommunikation zu SAP-Komponenten. Sie orientieren sich an der fachlichen Begriffswelt und bilden somit eine semantisch hohe Schnittstelle. BAPIs benutzen keine Bildschirmdialoge. </a:t>
            </a:r>
          </a:p>
          <a:p>
            <a:endParaRPr lang="de-DE" altLang="de-DE" sz="2000" dirty="0" smtClean="0"/>
          </a:p>
          <a:p>
            <a:endParaRPr lang="de-DE" altLang="de-DE" sz="2000" dirty="0"/>
          </a:p>
          <a:p>
            <a:r>
              <a:rPr lang="de-DE" altLang="de-DE" sz="2000" dirty="0" smtClean="0"/>
              <a:t>BAPIs </a:t>
            </a:r>
            <a:r>
              <a:rPr lang="de-DE" altLang="de-DE" sz="2000" dirty="0"/>
              <a:t>sind als Methoden der SAP-Business-Objekttypen bzw. SAP-Interfacetypen im Business </a:t>
            </a:r>
            <a:r>
              <a:rPr lang="de-DE" altLang="de-DE" sz="2000" dirty="0" err="1"/>
              <a:t>Object</a:t>
            </a:r>
            <a:r>
              <a:rPr lang="de-DE" altLang="de-DE" sz="2000" dirty="0"/>
              <a:t> Repository (BOR) definiert und werden als Funktionsbausteine implementiert.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8428-DA5A-4D54-8F9C-B3B9DF07C398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889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7117" y="764373"/>
            <a:ext cx="10999960" cy="835827"/>
          </a:xfrm>
        </p:spPr>
        <p:txBody>
          <a:bodyPr>
            <a:normAutofit/>
          </a:bodyPr>
          <a:lstStyle/>
          <a:p>
            <a:r>
              <a:rPr lang="de-DE" altLang="de-DE" sz="3200" dirty="0" smtClean="0"/>
              <a:t>BAPI Kommunikation via:   SAPJCO3</a:t>
            </a:r>
            <a:endParaRPr lang="de-DE" altLang="de-DE" sz="32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117" y="1600200"/>
            <a:ext cx="10999960" cy="1133168"/>
          </a:xfrm>
        </p:spPr>
        <p:txBody>
          <a:bodyPr>
            <a:normAutofit/>
          </a:bodyPr>
          <a:lstStyle/>
          <a:p>
            <a:r>
              <a:rPr lang="de-DE" altLang="de-DE" dirty="0"/>
              <a:t>BAPI auf PC starten </a:t>
            </a:r>
          </a:p>
          <a:p>
            <a:r>
              <a:rPr lang="de-DE" altLang="de-DE" dirty="0"/>
              <a:t>Daten: </a:t>
            </a:r>
            <a:r>
              <a:rPr lang="de-DE" altLang="de-DE" dirty="0" smtClean="0"/>
              <a:t>  'ZAHL =   25, </a:t>
            </a:r>
            <a:r>
              <a:rPr lang="de-DE" altLang="de-DE" dirty="0"/>
              <a:t>ZAHL2 = </a:t>
            </a:r>
            <a:r>
              <a:rPr lang="de-DE" altLang="de-DE" dirty="0" smtClean="0"/>
              <a:t>   </a:t>
            </a:r>
            <a:r>
              <a:rPr lang="de-DE" altLang="de-DE" dirty="0"/>
              <a:t>16</a:t>
            </a:r>
            <a:r>
              <a:rPr lang="de-DE" altLang="de-DE" dirty="0" smtClean="0"/>
              <a:t>'</a:t>
            </a:r>
            <a:endParaRPr lang="de-DE" altLang="de-DE" dirty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410200" y="4419600"/>
            <a:ext cx="1371600" cy="990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QSAPSHLL</a:t>
            </a:r>
            <a:endParaRPr lang="de-DE" altLang="de-DE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endParaRPr lang="de-DE" altLang="de-DE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8839200" y="4267200"/>
            <a:ext cx="1524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1400" b="1" u="sng" dirty="0" smtClean="0">
                <a:solidFill>
                  <a:srgbClr val="FFFF00"/>
                </a:solidFill>
                <a:latin typeface="Tahoma" panose="020B0604030504040204" pitchFamily="34" charset="0"/>
              </a:rPr>
              <a:t>CPGSAPSHELL3</a:t>
            </a:r>
            <a:endParaRPr lang="de-DE" altLang="de-DE" sz="1400" b="1" u="sng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algn="ctr"/>
            <a:r>
              <a:rPr lang="de-DE" altLang="de-DE" dirty="0"/>
              <a:t>Java </a:t>
            </a:r>
            <a:r>
              <a:rPr lang="de-DE" altLang="de-DE" dirty="0" err="1"/>
              <a:t>Listener</a:t>
            </a:r>
            <a:endParaRPr lang="de-DE" altLang="de-DE" dirty="0"/>
          </a:p>
          <a:p>
            <a:pPr algn="ctr"/>
            <a:r>
              <a:rPr lang="de-DE" altLang="de-DE" dirty="0"/>
              <a:t>Incl. BAPI </a:t>
            </a:r>
          </a:p>
          <a:p>
            <a:pPr algn="ctr"/>
            <a:r>
              <a:rPr lang="de-DE" altLang="de-DE" dirty="0"/>
              <a:t>Aufruf über </a:t>
            </a:r>
          </a:p>
          <a:p>
            <a:pPr algn="ctr"/>
            <a:r>
              <a:rPr lang="de-DE" altLang="de-DE" sz="2000" b="1" dirty="0" err="1"/>
              <a:t>JCo</a:t>
            </a:r>
            <a:endParaRPr lang="de-DE" altLang="de-DE" sz="2000" b="1" dirty="0"/>
          </a:p>
          <a:p>
            <a:pPr algn="ctr"/>
            <a:endParaRPr lang="de-DE" altLang="de-DE" b="1" dirty="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743200" y="4267200"/>
            <a:ext cx="1371600" cy="23622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 u="sng">
                <a:solidFill>
                  <a:schemeClr val="bg1"/>
                </a:solidFill>
                <a:latin typeface="Tahoma" panose="020B0604030504040204" pitchFamily="34" charset="0"/>
              </a:rPr>
              <a:t>USERPGM</a:t>
            </a:r>
          </a:p>
          <a:p>
            <a:endParaRPr lang="de-DE" altLang="de-DE" b="1" u="sng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de-DE" altLang="de-DE">
                <a:solidFill>
                  <a:schemeClr val="bg1"/>
                </a:solidFill>
              </a:rPr>
              <a:t>COBOL /PL1</a:t>
            </a:r>
          </a:p>
          <a:p>
            <a:r>
              <a:rPr lang="de-DE" altLang="de-DE">
                <a:solidFill>
                  <a:schemeClr val="bg1"/>
                </a:solidFill>
              </a:rPr>
              <a:t>ASM  / CPG</a:t>
            </a:r>
          </a:p>
          <a:p>
            <a:endParaRPr lang="de-DE" altLang="de-DE">
              <a:solidFill>
                <a:schemeClr val="bg1"/>
              </a:solidFill>
            </a:endParaRPr>
          </a:p>
          <a:p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4114800" y="5486400"/>
            <a:ext cx="4648954" cy="1066800"/>
          </a:xfrm>
          <a:prstGeom prst="rect">
            <a:avLst/>
          </a:prstGeom>
          <a:solidFill>
            <a:srgbClr val="98F4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altLang="de-DE" sz="1200" b="1" u="sng" dirty="0">
                <a:solidFill>
                  <a:schemeClr val="bg1"/>
                </a:solidFill>
                <a:latin typeface="Courier New" panose="02070309020205020404" pitchFamily="49" charset="0"/>
              </a:rPr>
              <a:t>Daten: </a:t>
            </a:r>
          </a:p>
          <a:p>
            <a:r>
              <a:rPr lang="de-DE" altLang="de-DE" sz="12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ZAHL1 =   25, ZAHL2 </a:t>
            </a:r>
            <a:r>
              <a:rPr lang="de-DE" altLang="de-DE" sz="1200" b="1" dirty="0">
                <a:solidFill>
                  <a:schemeClr val="bg1"/>
                </a:solidFill>
                <a:latin typeface="Courier New" panose="02070309020205020404" pitchFamily="49" charset="0"/>
              </a:rPr>
              <a:t>= </a:t>
            </a:r>
            <a:r>
              <a:rPr lang="de-DE" altLang="de-DE" sz="1200" b="1" dirty="0" smtClean="0">
                <a:solidFill>
                  <a:schemeClr val="bg1"/>
                </a:solidFill>
                <a:latin typeface="Courier New" panose="02070309020205020404" pitchFamily="49" charset="0"/>
              </a:rPr>
              <a:t>   16. </a:t>
            </a:r>
            <a:endParaRPr lang="de-DE" altLang="de-DE" sz="1200" b="1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6781800" y="4229100"/>
            <a:ext cx="2057400" cy="685800"/>
          </a:xfrm>
          <a:prstGeom prst="leftRightArrow">
            <a:avLst>
              <a:gd name="adj1" fmla="val 50000"/>
              <a:gd name="adj2" fmla="val 55556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latin typeface="Tahoma" panose="020B0604030504040204" pitchFamily="34" charset="0"/>
              </a:rPr>
              <a:t>TCP/IP</a:t>
            </a:r>
          </a:p>
        </p:txBody>
      </p:sp>
      <p:sp>
        <p:nvSpPr>
          <p:cNvPr id="2" name="Pfeil nach links und rechts 1"/>
          <p:cNvSpPr/>
          <p:nvPr/>
        </p:nvSpPr>
        <p:spPr>
          <a:xfrm>
            <a:off x="4114800" y="4392168"/>
            <a:ext cx="1291598" cy="484632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LINK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3C9D-A429-45FB-9579-67C3E807A87F}" type="datetime1">
              <a:rPr lang="de-DE" smtClean="0"/>
              <a:t>24.05.2017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09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7923" y="764373"/>
            <a:ext cx="10992463" cy="680969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BAPI Kommunikation via:   SAPJCO3</a:t>
            </a:r>
            <a:r>
              <a:rPr lang="de-DE" altLang="de-DE" sz="3200" dirty="0" smtClean="0"/>
              <a:t> </a:t>
            </a:r>
            <a:endParaRPr lang="de-DE" altLang="de-DE" sz="32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7922" y="2133600"/>
            <a:ext cx="10992463" cy="1091381"/>
          </a:xfrm>
        </p:spPr>
        <p:txBody>
          <a:bodyPr/>
          <a:lstStyle/>
          <a:p>
            <a:r>
              <a:rPr lang="de-DE" altLang="de-DE" dirty="0"/>
              <a:t>BAPI auf PC starten </a:t>
            </a:r>
          </a:p>
          <a:p>
            <a:r>
              <a:rPr lang="de-DE" altLang="de-DE" dirty="0"/>
              <a:t>Daten </a:t>
            </a:r>
            <a:r>
              <a:rPr lang="de-DE" altLang="de-DE" dirty="0" smtClean="0"/>
              <a:t>“ERG =  41“ zurück</a:t>
            </a:r>
            <a:endParaRPr lang="de-DE" altLang="de-DE" dirty="0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943600" y="4267200"/>
            <a:ext cx="1676400" cy="22098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 u="sng" dirty="0">
                <a:solidFill>
                  <a:schemeClr val="bg1"/>
                </a:solidFill>
                <a:latin typeface="Tahoma" panose="020B0604030504040204" pitchFamily="34" charset="0"/>
              </a:rPr>
              <a:t>QSAPSHLL</a:t>
            </a:r>
          </a:p>
          <a:p>
            <a:pPr algn="ctr"/>
            <a:endParaRPr lang="de-DE" altLang="de-DE" b="1" u="sng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endParaRPr lang="de-DE" altLang="de-DE" b="1" u="sng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lang="de-DE" altLang="de-DE" b="1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lang="de-DE" altLang="de-DE" b="1" dirty="0">
              <a:solidFill>
                <a:schemeClr val="bg2"/>
              </a:solidFill>
              <a:latin typeface="Tahoma" panose="020B0604030504040204" pitchFamily="34" charset="0"/>
            </a:endParaRPr>
          </a:p>
          <a:p>
            <a:pPr algn="ctr"/>
            <a:endParaRPr lang="de-DE" altLang="de-DE" b="1" dirty="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8610600" y="4267200"/>
            <a:ext cx="1447800" cy="22098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1400" b="1" u="sng" dirty="0" smtClean="0">
                <a:latin typeface="Tahoma" panose="020B0604030504040204" pitchFamily="34" charset="0"/>
              </a:rPr>
              <a:t>CPGSAPSHELL3</a:t>
            </a:r>
            <a:endParaRPr lang="de-DE" altLang="de-DE" sz="1400" b="1" u="sng" dirty="0">
              <a:latin typeface="Tahoma" panose="020B0604030504040204" pitchFamily="34" charset="0"/>
            </a:endParaRPr>
          </a:p>
          <a:p>
            <a:pPr algn="ctr"/>
            <a:endParaRPr lang="de-DE" altLang="de-DE" dirty="0"/>
          </a:p>
          <a:p>
            <a:pPr algn="ctr"/>
            <a:r>
              <a:rPr lang="de-DE" altLang="de-DE" dirty="0"/>
              <a:t>Java </a:t>
            </a:r>
            <a:r>
              <a:rPr lang="de-DE" altLang="de-DE" dirty="0" err="1"/>
              <a:t>Listener</a:t>
            </a:r>
            <a:endParaRPr lang="de-DE" altLang="de-DE" dirty="0"/>
          </a:p>
          <a:p>
            <a:pPr algn="ctr"/>
            <a:r>
              <a:rPr lang="de-DE" altLang="de-DE" dirty="0"/>
              <a:t>Incl. BAPI </a:t>
            </a:r>
          </a:p>
          <a:p>
            <a:pPr algn="ctr"/>
            <a:r>
              <a:rPr lang="de-DE" altLang="de-DE" dirty="0"/>
              <a:t>Aufruf über </a:t>
            </a:r>
          </a:p>
          <a:p>
            <a:pPr algn="ctr"/>
            <a:r>
              <a:rPr lang="de-DE" altLang="de-DE" sz="2000" b="1" dirty="0" err="1"/>
              <a:t>JCo</a:t>
            </a:r>
            <a:endParaRPr lang="de-DE" altLang="de-DE" sz="2000" b="1" dirty="0"/>
          </a:p>
          <a:p>
            <a:pPr algn="ctr"/>
            <a:endParaRPr lang="de-DE" altLang="de-DE" sz="3200" b="1" dirty="0">
              <a:latin typeface="Tahoma" panose="020B0604030504040204" pitchFamily="34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286000" y="4267200"/>
            <a:ext cx="1524000" cy="22098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1600" b="1" u="sng">
                <a:solidFill>
                  <a:srgbClr val="000000"/>
                </a:solidFill>
                <a:latin typeface="Tahoma" panose="020B0604030504040204" pitchFamily="34" charset="0"/>
              </a:rPr>
              <a:t>USERPGM</a:t>
            </a:r>
          </a:p>
          <a:p>
            <a:endParaRPr lang="de-DE" altLang="de-DE" sz="1600">
              <a:solidFill>
                <a:srgbClr val="000000"/>
              </a:solidFill>
            </a:endParaRPr>
          </a:p>
          <a:p>
            <a:r>
              <a:rPr lang="de-DE" altLang="de-DE" sz="1600">
                <a:solidFill>
                  <a:srgbClr val="000000"/>
                </a:solidFill>
              </a:rPr>
              <a:t>COBOL / PL1</a:t>
            </a:r>
          </a:p>
          <a:p>
            <a:r>
              <a:rPr lang="de-DE" altLang="de-DE" sz="1600">
                <a:solidFill>
                  <a:srgbClr val="000000"/>
                </a:solidFill>
              </a:rPr>
              <a:t>ASS  /  CPG</a:t>
            </a:r>
          </a:p>
        </p:txBody>
      </p:sp>
      <p:sp>
        <p:nvSpPr>
          <p:cNvPr id="57361" name="AutoShape 17"/>
          <p:cNvSpPr>
            <a:spLocks noChangeArrowheads="1"/>
          </p:cNvSpPr>
          <p:nvPr/>
        </p:nvSpPr>
        <p:spPr bwMode="auto">
          <a:xfrm>
            <a:off x="7620000" y="4114800"/>
            <a:ext cx="1009650" cy="609600"/>
          </a:xfrm>
          <a:prstGeom prst="leftRightArrow">
            <a:avLst>
              <a:gd name="adj1" fmla="val 50000"/>
              <a:gd name="adj2" fmla="val 325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400" b="1" dirty="0">
                <a:latin typeface="Tahoma" panose="020B0604030504040204" pitchFamily="34" charset="0"/>
              </a:rPr>
              <a:t>TCP/IP</a:t>
            </a: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4122821" y="5305926"/>
            <a:ext cx="1703388" cy="1219200"/>
          </a:xfrm>
          <a:prstGeom prst="rect">
            <a:avLst/>
          </a:prstGeom>
          <a:solidFill>
            <a:srgbClr val="DDDDDD"/>
          </a:solidFill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altLang="de-DE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ERG </a:t>
            </a:r>
            <a:r>
              <a:rPr lang="de-DE" altLang="de-DE" sz="2000" b="1" dirty="0">
                <a:solidFill>
                  <a:srgbClr val="000000"/>
                </a:solidFill>
                <a:latin typeface="Courier New" panose="02070309020205020404" pitchFamily="49" charset="0"/>
              </a:rPr>
              <a:t>= </a:t>
            </a:r>
            <a:r>
              <a:rPr lang="de-DE" altLang="de-DE" sz="2000" b="1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41</a:t>
            </a:r>
            <a:endParaRPr lang="de-DE" altLang="de-DE" sz="20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sp>
        <p:nvSpPr>
          <p:cNvPr id="57364" name="AutoShape 20"/>
          <p:cNvSpPr>
            <a:spLocks noChangeArrowheads="1"/>
          </p:cNvSpPr>
          <p:nvPr/>
        </p:nvSpPr>
        <p:spPr bwMode="auto">
          <a:xfrm>
            <a:off x="3810000" y="4800600"/>
            <a:ext cx="4800600" cy="457200"/>
          </a:xfrm>
          <a:prstGeom prst="leftArrow">
            <a:avLst>
              <a:gd name="adj1" fmla="val 50000"/>
              <a:gd name="adj2" fmla="val 255208"/>
            </a:avLst>
          </a:prstGeom>
          <a:gradFill rotWithShape="0">
            <a:gsLst>
              <a:gs pos="0">
                <a:srgbClr val="FFFF66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Pfeil nach links und rechts 10"/>
          <p:cNvSpPr/>
          <p:nvPr/>
        </p:nvSpPr>
        <p:spPr>
          <a:xfrm>
            <a:off x="3810000" y="4114800"/>
            <a:ext cx="2133600" cy="6096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LINK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B3D4-F147-4ABA-A35F-CE9BD9E8483C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447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7755" y="764373"/>
            <a:ext cx="10788445" cy="740765"/>
          </a:xfrm>
        </p:spPr>
        <p:txBody>
          <a:bodyPr>
            <a:normAutofit/>
          </a:bodyPr>
          <a:lstStyle/>
          <a:p>
            <a:r>
              <a:rPr lang="de-DE" altLang="de-DE" sz="3200" dirty="0" smtClean="0"/>
              <a:t>QSAPSHLL Final </a:t>
            </a:r>
            <a:endParaRPr lang="de-DE" altLang="de-DE" sz="32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7755" y="2070304"/>
            <a:ext cx="10788445" cy="152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sz="2800" dirty="0"/>
              <a:t>BAPI auf PC starten </a:t>
            </a:r>
          </a:p>
          <a:p>
            <a:pPr>
              <a:lnSpc>
                <a:spcPct val="90000"/>
              </a:lnSpc>
            </a:pPr>
            <a:r>
              <a:rPr lang="de-DE" altLang="de-DE" sz="2800" dirty="0"/>
              <a:t>Daten über </a:t>
            </a:r>
            <a:r>
              <a:rPr lang="de-DE" altLang="de-DE" sz="2800" dirty="0" err="1"/>
              <a:t>Temporary</a:t>
            </a:r>
            <a:r>
              <a:rPr lang="de-DE" altLang="de-DE" sz="2800" dirty="0"/>
              <a:t> Storage </a:t>
            </a:r>
            <a:r>
              <a:rPr lang="de-DE" altLang="de-DE" sz="2800" dirty="0" smtClean="0"/>
              <a:t>QSAP </a:t>
            </a:r>
            <a:r>
              <a:rPr lang="de-DE" altLang="de-DE" sz="2800" dirty="0"/>
              <a:t>senden</a:t>
            </a:r>
          </a:p>
          <a:p>
            <a:pPr>
              <a:lnSpc>
                <a:spcPct val="90000"/>
              </a:lnSpc>
            </a:pPr>
            <a:r>
              <a:rPr lang="de-DE" altLang="de-DE" sz="2800" dirty="0"/>
              <a:t>Daten über QSAL empfangen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410200" y="4419600"/>
            <a:ext cx="1371600" cy="990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 u="sng" dirty="0" smtClean="0">
                <a:solidFill>
                  <a:schemeClr val="bg1"/>
                </a:solidFill>
                <a:latin typeface="Tahoma" panose="020B0604030504040204" pitchFamily="34" charset="0"/>
              </a:rPr>
              <a:t>QSAPSHLL</a:t>
            </a:r>
            <a:endParaRPr lang="de-DE" altLang="de-DE" b="1" u="sng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pPr algn="ctr"/>
            <a:endParaRPr lang="de-DE" altLang="de-DE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534400" y="4267199"/>
            <a:ext cx="1676400" cy="2286001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 u="sng" dirty="0" smtClean="0">
                <a:latin typeface="Tahoma" panose="020B0604030504040204" pitchFamily="34" charset="0"/>
              </a:rPr>
              <a:t>CpgSapShell3</a:t>
            </a:r>
            <a:endParaRPr lang="de-DE" altLang="de-DE" dirty="0"/>
          </a:p>
          <a:p>
            <a:pPr algn="ctr"/>
            <a:endParaRPr lang="de-DE" altLang="de-DE" dirty="0" smtClean="0"/>
          </a:p>
          <a:p>
            <a:pPr algn="ctr"/>
            <a:endParaRPr lang="de-DE" altLang="de-DE" dirty="0"/>
          </a:p>
          <a:p>
            <a:pPr algn="ctr"/>
            <a:r>
              <a:rPr lang="de-DE" altLang="de-DE" dirty="0" smtClean="0"/>
              <a:t>Java </a:t>
            </a:r>
            <a:r>
              <a:rPr lang="de-DE" altLang="de-DE" dirty="0" err="1"/>
              <a:t>Listener</a:t>
            </a:r>
            <a:endParaRPr lang="de-DE" altLang="de-DE" dirty="0"/>
          </a:p>
          <a:p>
            <a:pPr algn="ctr"/>
            <a:r>
              <a:rPr lang="de-DE" altLang="de-DE" dirty="0"/>
              <a:t>Incl. BAPI </a:t>
            </a:r>
          </a:p>
          <a:p>
            <a:pPr algn="ctr"/>
            <a:r>
              <a:rPr lang="de-DE" altLang="de-DE" dirty="0"/>
              <a:t>Aufruf über </a:t>
            </a:r>
          </a:p>
          <a:p>
            <a:pPr algn="ctr"/>
            <a:r>
              <a:rPr lang="de-DE" altLang="de-DE" sz="2000" dirty="0" err="1" smtClean="0"/>
              <a:t>JCo</a:t>
            </a:r>
            <a:endParaRPr lang="de-DE" altLang="de-DE" dirty="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743200" y="4267200"/>
            <a:ext cx="1371600" cy="23622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FF00"/>
              </a:gs>
            </a:gsLst>
            <a:lin ang="5400000" scaled="1"/>
          </a:gradFill>
          <a:ln w="12700" cap="sq"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b="1" u="sng">
                <a:solidFill>
                  <a:schemeClr val="bg1"/>
                </a:solidFill>
                <a:latin typeface="Tahoma" panose="020B0604030504040204" pitchFamily="34" charset="0"/>
              </a:rPr>
              <a:t>USERPGM</a:t>
            </a:r>
          </a:p>
          <a:p>
            <a:endParaRPr lang="de-DE" altLang="de-DE" b="1" u="sng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de-DE" altLang="de-DE">
                <a:solidFill>
                  <a:schemeClr val="bg1"/>
                </a:solidFill>
              </a:rPr>
              <a:t>COBOL /PL1</a:t>
            </a:r>
          </a:p>
          <a:p>
            <a:r>
              <a:rPr lang="de-DE" altLang="de-DE">
                <a:solidFill>
                  <a:schemeClr val="bg1"/>
                </a:solidFill>
              </a:rPr>
              <a:t>ASM  / CPG</a:t>
            </a:r>
          </a:p>
          <a:p>
            <a:endParaRPr lang="de-DE" altLang="de-DE">
              <a:solidFill>
                <a:schemeClr val="bg1"/>
              </a:solidFill>
            </a:endParaRPr>
          </a:p>
          <a:p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114800" y="5467538"/>
            <a:ext cx="4343400" cy="1066800"/>
          </a:xfrm>
          <a:prstGeom prst="rect">
            <a:avLst/>
          </a:prstGeom>
          <a:solidFill>
            <a:srgbClr val="98F4FE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de-DE" altLang="de-DE" sz="1200" b="1" u="sng" dirty="0">
                <a:solidFill>
                  <a:schemeClr val="bg1"/>
                </a:solidFill>
                <a:latin typeface="Courier New" panose="02070309020205020404" pitchFamily="49" charset="0"/>
              </a:rPr>
              <a:t>Daten: </a:t>
            </a:r>
          </a:p>
          <a:p>
            <a:r>
              <a:rPr lang="de-DE" altLang="de-DE" sz="1200" b="1" dirty="0">
                <a:solidFill>
                  <a:schemeClr val="bg1"/>
                </a:solidFill>
                <a:latin typeface="Courier New" panose="02070309020205020404" pitchFamily="49" charset="0"/>
              </a:rPr>
              <a:t>I_ATNR = 123456,</a:t>
            </a:r>
          </a:p>
          <a:p>
            <a:r>
              <a:rPr lang="de-DE" altLang="de-DE" sz="1200" b="1" dirty="0">
                <a:solidFill>
                  <a:schemeClr val="bg1"/>
                </a:solidFill>
                <a:latin typeface="Courier New" panose="02070309020205020404" pitchFamily="49" charset="0"/>
              </a:rPr>
              <a:t>I_ATBEZ = 'Autopolitur Extra Fein',</a:t>
            </a:r>
          </a:p>
          <a:p>
            <a:r>
              <a:rPr lang="de-DE" altLang="de-DE" sz="1200" b="1" dirty="0">
                <a:solidFill>
                  <a:schemeClr val="bg1"/>
                </a:solidFill>
                <a:latin typeface="Courier New" panose="02070309020205020404" pitchFamily="49" charset="0"/>
              </a:rPr>
              <a:t>I_ATMENGE = 200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>
            <a:off x="6781800" y="4267200"/>
            <a:ext cx="1752600" cy="6858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1">
                <a:latin typeface="Tahoma" panose="020B0604030504040204" pitchFamily="34" charset="0"/>
              </a:rPr>
              <a:t>TCP/IP</a:t>
            </a:r>
          </a:p>
        </p:txBody>
      </p:sp>
      <p:sp>
        <p:nvSpPr>
          <p:cNvPr id="10" name="Pfeil nach links und rechts 9"/>
          <p:cNvSpPr/>
          <p:nvPr/>
        </p:nvSpPr>
        <p:spPr>
          <a:xfrm>
            <a:off x="4114800" y="4213335"/>
            <a:ext cx="1291598" cy="614304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LINK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209E-E3FD-4852-B6CF-F480E19911E7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754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Problem 32Kb COMMAREA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026763"/>
            <a:ext cx="10820400" cy="4515439"/>
          </a:xfrm>
        </p:spPr>
        <p:txBody>
          <a:bodyPr>
            <a:normAutofit/>
          </a:bodyPr>
          <a:lstStyle/>
          <a:p>
            <a:r>
              <a:rPr lang="de-DE" b="1" dirty="0" smtClean="0"/>
              <a:t>Die Lösung kann nicht . . .</a:t>
            </a:r>
          </a:p>
          <a:p>
            <a:r>
              <a:rPr lang="de-DE" b="1" dirty="0" smtClean="0"/>
              <a:t>eine n-</a:t>
            </a:r>
            <a:r>
              <a:rPr lang="de-DE" b="1" dirty="0" err="1" smtClean="0"/>
              <a:t>Mb</a:t>
            </a:r>
            <a:r>
              <a:rPr lang="de-DE" b="1" dirty="0" smtClean="0"/>
              <a:t> COMMAREA sein </a:t>
            </a:r>
          </a:p>
          <a:p>
            <a:pPr lvl="1"/>
            <a:r>
              <a:rPr lang="de-DE" dirty="0" smtClean="0"/>
              <a:t>Große  COMMAREA </a:t>
            </a:r>
            <a:r>
              <a:rPr lang="de-DE" dirty="0" smtClean="0"/>
              <a:t>vergrößert </a:t>
            </a:r>
            <a:r>
              <a:rPr lang="de-DE" dirty="0" smtClean="0"/>
              <a:t>nur das aktuelle Problem</a:t>
            </a:r>
          </a:p>
          <a:p>
            <a:pPr lvl="1"/>
            <a:r>
              <a:rPr lang="de-DE" dirty="0" smtClean="0"/>
              <a:t>Data Strukturen werden zu komplex</a:t>
            </a:r>
          </a:p>
          <a:p>
            <a:pPr lvl="1"/>
            <a:r>
              <a:rPr lang="de-DE" dirty="0" smtClean="0"/>
              <a:t>z.B. </a:t>
            </a:r>
            <a:r>
              <a:rPr lang="de-DE" dirty="0" err="1" smtClean="0"/>
              <a:t>redefinierte</a:t>
            </a:r>
            <a:r>
              <a:rPr lang="de-DE" dirty="0" smtClean="0"/>
              <a:t> </a:t>
            </a:r>
            <a:r>
              <a:rPr lang="de-DE" dirty="0" err="1" smtClean="0"/>
              <a:t>Copybooks</a:t>
            </a:r>
            <a:r>
              <a:rPr lang="de-DE" dirty="0" smtClean="0"/>
              <a:t> für Übergabe, Rückgabe oder Fehlerinformationen</a:t>
            </a:r>
          </a:p>
          <a:p>
            <a:pPr lvl="1"/>
            <a:r>
              <a:rPr lang="de-DE" dirty="0" smtClean="0"/>
              <a:t>Übertragung ist nicht optimal effizient</a:t>
            </a:r>
          </a:p>
          <a:p>
            <a:pPr lvl="2"/>
            <a:r>
              <a:rPr lang="de-DE" dirty="0" smtClean="0"/>
              <a:t>Größe der Strukturen muss der maximalen Datengröße angepasst sein.</a:t>
            </a:r>
          </a:p>
          <a:p>
            <a:pPr lvl="1"/>
            <a:r>
              <a:rPr lang="de-DE" dirty="0" smtClean="0"/>
              <a:t>Evtl. müssen </a:t>
            </a:r>
            <a:r>
              <a:rPr lang="de-DE" dirty="0"/>
              <a:t>D</a:t>
            </a:r>
            <a:r>
              <a:rPr lang="de-DE" dirty="0" smtClean="0"/>
              <a:t>aten übersetzt werden (Codepage Umsetzung)</a:t>
            </a:r>
          </a:p>
          <a:p>
            <a:pPr lvl="1"/>
            <a:r>
              <a:rPr lang="de-DE" dirty="0" smtClean="0"/>
              <a:t>In der COMMAREA liegen binäre und character Daten nebeneinander</a:t>
            </a:r>
          </a:p>
          <a:p>
            <a:pPr lvl="1"/>
            <a:r>
              <a:rPr lang="de-DE" dirty="0" smtClean="0"/>
              <a:t>DFHCNV Logik ist nicht einfach </a:t>
            </a:r>
          </a:p>
          <a:p>
            <a:pPr lvl="1"/>
            <a:r>
              <a:rPr lang="de-DE" dirty="0" smtClean="0"/>
              <a:t>Was machen wir mit dem 2 Byte Längenfeld: EIBCALEN?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B119-F1B3-4FDE-B69C-5D38E342A5D8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465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727587" y="764373"/>
            <a:ext cx="10953136" cy="645327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CPGSAP – die Verbindung zu SAP</a:t>
            </a:r>
          </a:p>
        </p:txBody>
      </p:sp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727587" y="1600200"/>
            <a:ext cx="10953136" cy="671052"/>
          </a:xfrm>
        </p:spPr>
        <p:txBody>
          <a:bodyPr/>
          <a:lstStyle/>
          <a:p>
            <a:r>
              <a:rPr lang="de-DE" altLang="de-DE" dirty="0"/>
              <a:t>Einfacher Weg zu SAP R/3</a:t>
            </a:r>
          </a:p>
        </p:txBody>
      </p:sp>
      <p:sp>
        <p:nvSpPr>
          <p:cNvPr id="10244" name="PyramidChart 1;Master;1;0.15;3"/>
          <p:cNvSpPr>
            <a:spLocks noChangeArrowheads="1"/>
          </p:cNvSpPr>
          <p:nvPr/>
        </p:nvSpPr>
        <p:spPr bwMode="auto">
          <a:xfrm>
            <a:off x="2740026" y="1981200"/>
            <a:ext cx="672306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flipH="1">
            <a:off x="6102350" y="2143125"/>
            <a:ext cx="0" cy="0"/>
          </a:xfrm>
          <a:prstGeom prst="rtTriangl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000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0248" name="PyramidChart 2;Master;1;0.15;3"/>
          <p:cNvSpPr>
            <a:spLocks noChangeArrowheads="1"/>
          </p:cNvSpPr>
          <p:nvPr/>
        </p:nvSpPr>
        <p:spPr bwMode="auto">
          <a:xfrm>
            <a:off x="2743201" y="2057400"/>
            <a:ext cx="6723063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flipH="1">
            <a:off x="6102350" y="2143125"/>
            <a:ext cx="0" cy="0"/>
          </a:xfrm>
          <a:prstGeom prst="rtTriangl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60000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>
              <a:latin typeface="Times New Roman" panose="02020603050405020304" pitchFamily="18" charset="0"/>
            </a:endParaRPr>
          </a:p>
        </p:txBody>
      </p:sp>
      <p:pic>
        <p:nvPicPr>
          <p:cNvPr id="10291" name="Picture 51" descr="E:\COURSE\Course2006\CPGSAP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9" y="2514600"/>
            <a:ext cx="75533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9AFF-CB00-4494-9412-E3702E1BB6B3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031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685799" y="764373"/>
            <a:ext cx="10975259" cy="1293028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Realisiert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799" y="2194560"/>
            <a:ext cx="10985091" cy="4024125"/>
          </a:xfrm>
        </p:spPr>
        <p:txBody>
          <a:bodyPr>
            <a:normAutofit fontScale="92500" lnSpcReduction="20000"/>
          </a:bodyPr>
          <a:lstStyle/>
          <a:p>
            <a:r>
              <a:rPr lang="de-DE" altLang="de-DE" dirty="0"/>
              <a:t>Übergabe von </a:t>
            </a:r>
            <a:r>
              <a:rPr lang="de-DE" altLang="de-DE" dirty="0" smtClean="0"/>
              <a:t>Alphafeldern</a:t>
            </a:r>
          </a:p>
          <a:p>
            <a:endParaRPr lang="de-DE" altLang="de-DE" dirty="0"/>
          </a:p>
          <a:p>
            <a:r>
              <a:rPr lang="de-DE" altLang="de-DE" dirty="0"/>
              <a:t>Übergabe von numerischen Feldern 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Minustausch </a:t>
            </a:r>
            <a:r>
              <a:rPr lang="de-DE" altLang="de-DE" dirty="0"/>
              <a:t>1.234- </a:t>
            </a:r>
            <a:r>
              <a:rPr lang="de-DE" altLang="de-DE" dirty="0">
                <a:sym typeface="Wingdings" panose="05000000000000000000" pitchFamily="2" charset="2"/>
              </a:rPr>
              <a:t>	-1.234</a:t>
            </a:r>
          </a:p>
          <a:p>
            <a:endParaRPr lang="de-DE" altLang="de-DE" dirty="0" smtClean="0">
              <a:sym typeface="Wingdings" panose="05000000000000000000" pitchFamily="2" charset="2"/>
            </a:endParaRPr>
          </a:p>
          <a:p>
            <a:r>
              <a:rPr lang="de-DE" altLang="de-DE" dirty="0" smtClean="0">
                <a:sym typeface="Wingdings" panose="05000000000000000000" pitchFamily="2" charset="2"/>
              </a:rPr>
              <a:t>Rückgabewerte </a:t>
            </a:r>
            <a:r>
              <a:rPr lang="de-DE" altLang="de-DE" dirty="0">
                <a:sym typeface="Wingdings" panose="05000000000000000000" pitchFamily="2" charset="2"/>
              </a:rPr>
              <a:t>durch BAPI einstellbar 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Genormte </a:t>
            </a:r>
            <a:r>
              <a:rPr lang="de-DE" altLang="de-DE" dirty="0"/>
              <a:t>Schnittstelle 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Variabel </a:t>
            </a:r>
            <a:r>
              <a:rPr lang="de-DE" altLang="de-DE" dirty="0"/>
              <a:t>– kann vom Benutzer programmextern eingestellt werden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4432-54F6-4BC3-BDA8-A867C5721730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342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764373"/>
            <a:ext cx="11014587" cy="1293028"/>
          </a:xfrm>
        </p:spPr>
        <p:txBody>
          <a:bodyPr>
            <a:normAutofit/>
          </a:bodyPr>
          <a:lstStyle/>
          <a:p>
            <a:r>
              <a:rPr lang="de-DE" altLang="de-DE" sz="3200" dirty="0"/>
              <a:t>Fazit: CPGSAP z/VSE Konnektor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Flexibel 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Modular </a:t>
            </a:r>
            <a:endParaRPr lang="de-DE" altLang="de-DE" dirty="0"/>
          </a:p>
          <a:p>
            <a:endParaRPr lang="de-DE" altLang="de-DE" dirty="0" smtClean="0"/>
          </a:p>
          <a:p>
            <a:r>
              <a:rPr lang="de-DE" altLang="de-DE" dirty="0" smtClean="0"/>
              <a:t>Schnell</a:t>
            </a:r>
            <a:endParaRPr lang="de-DE" altLang="de-DE" dirty="0"/>
          </a:p>
          <a:p>
            <a:endParaRPr lang="de-DE" altLang="de-DE" dirty="0" smtClean="0"/>
          </a:p>
          <a:p>
            <a:r>
              <a:rPr lang="de-DE" altLang="de-DE" dirty="0" smtClean="0"/>
              <a:t>Einfach </a:t>
            </a:r>
            <a:endParaRPr lang="de-DE" altLang="de-DE" dirty="0"/>
          </a:p>
          <a:p>
            <a:pPr marL="0" indent="0">
              <a:buNone/>
            </a:pPr>
            <a:endParaRPr lang="de-DE" alt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7E93-62EB-4E76-9A8F-E36D957B3F40}" type="datetime1">
              <a:rPr lang="de-DE" smtClean="0"/>
              <a:t>24.05.2017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9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Seminare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Schulungen bei Lattwein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VSE/VSAM-Grundlagen für </a:t>
            </a:r>
            <a:r>
              <a:rPr lang="de-DE" dirty="0" err="1" smtClean="0"/>
              <a:t>Systemer</a:t>
            </a:r>
            <a:r>
              <a:rPr lang="de-DE" dirty="0" smtClean="0"/>
              <a:t>, Programmierer und Arbeitsvorbereiter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VSE-Operating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VSE-Systemprogrammierung kompakt  </a:t>
            </a:r>
            <a:br>
              <a:rPr lang="de-DE" dirty="0" smtClean="0"/>
            </a:br>
            <a:r>
              <a:rPr lang="de-DE" dirty="0" smtClean="0"/>
              <a:t>Teil 1:  VSE-Installation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VSE-Systemprogrammierung kompakt  </a:t>
            </a:r>
            <a:br>
              <a:rPr lang="de-DE" dirty="0" smtClean="0"/>
            </a:br>
            <a:r>
              <a:rPr lang="de-DE" dirty="0" smtClean="0"/>
              <a:t>Teil 2:  VSE-Administration 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0E03-AAEB-4075-A10E-27FB67A858E1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372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Seminare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0491" y="1466661"/>
            <a:ext cx="9450309" cy="4891297"/>
          </a:xfrm>
        </p:spPr>
        <p:txBody>
          <a:bodyPr>
            <a:normAutofit/>
          </a:bodyPr>
          <a:lstStyle/>
          <a:p>
            <a:r>
              <a:rPr lang="de-DE" b="1" dirty="0" smtClean="0"/>
              <a:t>Schulungen bei Lattwein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Inside TCP/IP </a:t>
            </a:r>
            <a:r>
              <a:rPr lang="de-DE" dirty="0" err="1" smtClean="0"/>
              <a:t>for</a:t>
            </a:r>
            <a:r>
              <a:rPr lang="de-DE" dirty="0" smtClean="0"/>
              <a:t> VSE </a:t>
            </a:r>
          </a:p>
          <a:p>
            <a:pPr lvl="2"/>
            <a:r>
              <a:rPr lang="de-DE" dirty="0" smtClean="0"/>
              <a:t>Installation, Administration, Tuning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CICS Transaction Server</a:t>
            </a:r>
          </a:p>
          <a:p>
            <a:pPr lvl="2"/>
            <a:r>
              <a:rPr lang="de-DE" dirty="0" smtClean="0"/>
              <a:t>Tuning, Basic Security Manager,  RDO, Statistik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Performance </a:t>
            </a:r>
          </a:p>
          <a:p>
            <a:pPr lvl="2"/>
            <a:r>
              <a:rPr lang="de-DE" dirty="0" smtClean="0"/>
              <a:t>VSAM und CICS TS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IBM Konnektoren installieren und Verwendung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CICS TS </a:t>
            </a:r>
            <a:r>
              <a:rPr lang="de-DE" dirty="0" err="1" smtClean="0"/>
              <a:t>Dump</a:t>
            </a:r>
            <a:r>
              <a:rPr lang="de-DE" dirty="0" smtClean="0"/>
              <a:t>-Analyse für Programmierer und </a:t>
            </a:r>
            <a:r>
              <a:rPr lang="de-DE" dirty="0" err="1" smtClean="0"/>
              <a:t>Systemer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69ED-5E00-422C-BDAF-C69528B2FB87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00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Und was wir noch anbieten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9133" y="2286001"/>
            <a:ext cx="10601608" cy="384016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Programmierung – auch mit Cobol und anderen Tools</a:t>
            </a:r>
          </a:p>
          <a:p>
            <a:endParaRPr lang="de-DE" dirty="0" smtClean="0"/>
          </a:p>
          <a:p>
            <a:r>
              <a:rPr lang="de-DE" dirty="0" smtClean="0"/>
              <a:t>Einbindung von </a:t>
            </a:r>
            <a:r>
              <a:rPr lang="de-DE" b="1" dirty="0" smtClean="0"/>
              <a:t>Web Services </a:t>
            </a:r>
            <a:r>
              <a:rPr lang="de-DE" dirty="0" smtClean="0"/>
              <a:t>in Mainframe Anwendungen</a:t>
            </a:r>
          </a:p>
          <a:p>
            <a:endParaRPr lang="de-DE" dirty="0" smtClean="0"/>
          </a:p>
          <a:p>
            <a:r>
              <a:rPr lang="de-DE" dirty="0" smtClean="0"/>
              <a:t>Host Kommunikation – von der seriellen Waage bis zur Intranet / Internet Integration </a:t>
            </a:r>
          </a:p>
          <a:p>
            <a:endParaRPr lang="de-DE" dirty="0" smtClean="0"/>
          </a:p>
          <a:p>
            <a:r>
              <a:rPr lang="de-DE" dirty="0" smtClean="0"/>
              <a:t>CPG5 Anwendungen – erste Schritte bis zu komplexen Anwendungen </a:t>
            </a:r>
          </a:p>
          <a:p>
            <a:endParaRPr lang="de-DE" dirty="0" smtClean="0"/>
          </a:p>
          <a:p>
            <a:r>
              <a:rPr lang="de-DE" dirty="0" smtClean="0"/>
              <a:t>Host Anbindung  an PC Development Tools </a:t>
            </a:r>
          </a:p>
          <a:p>
            <a:pPr lvl="1"/>
            <a:r>
              <a:rPr lang="de-DE" dirty="0" smtClean="0"/>
              <a:t>Java		.Net/Mono	C#</a:t>
            </a:r>
          </a:p>
          <a:p>
            <a:pPr lvl="1"/>
            <a:r>
              <a:rPr lang="de-DE" dirty="0" smtClean="0"/>
              <a:t>U.v.m.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7295-92D4-449A-A129-E0863F1D008F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61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de-DE" sz="36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Und was wir noch anbieten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Scheuen Sie sich nicht auch mal bei Lattwein nachzufragen</a:t>
            </a:r>
          </a:p>
          <a:p>
            <a:endParaRPr lang="de-DE" dirty="0" smtClean="0"/>
          </a:p>
          <a:p>
            <a:r>
              <a:rPr lang="de-DE" dirty="0" smtClean="0"/>
              <a:t>Wir können (noch) nicht zaubern- aber es sieht oft so aus!</a:t>
            </a:r>
          </a:p>
          <a:p>
            <a:endParaRPr lang="de-DE" dirty="0" smtClean="0"/>
          </a:p>
          <a:p>
            <a:r>
              <a:rPr lang="de-DE" dirty="0" smtClean="0"/>
              <a:t>Viele interessante Lösungen sind bei uns vorhanden-  und entstanden. </a:t>
            </a:r>
            <a:r>
              <a:rPr lang="de-DE" b="1" dirty="0" smtClean="0">
                <a:solidFill>
                  <a:schemeClr val="accent1"/>
                </a:solidFill>
              </a:rPr>
              <a:t>Ihre könnte auch bald dabei sein.</a:t>
            </a:r>
          </a:p>
          <a:p>
            <a:endParaRPr lang="de-DE" dirty="0" smtClean="0"/>
          </a:p>
          <a:p>
            <a:r>
              <a:rPr lang="de-DE" dirty="0" smtClean="0"/>
              <a:t>Wir beraten Sie auch gerne zu Systemfragen und Programmier Techniken.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F00D-6642-4EA1-B083-B82B716D34FB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0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9746" y="1367073"/>
            <a:ext cx="6851104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de-DE" b="1" cap="none" dirty="0">
                <a:ln/>
                <a:solidFill>
                  <a:schemeClr val="accent3">
                    <a:lumMod val="50000"/>
                  </a:schemeClr>
                </a:solidFill>
              </a:rPr>
              <a:t>Noch Fragen ?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89780" y="6429500"/>
            <a:ext cx="2743200" cy="365125"/>
          </a:xfrm>
        </p:spPr>
        <p:txBody>
          <a:bodyPr/>
          <a:lstStyle/>
          <a:p>
            <a:pPr algn="l"/>
            <a:r>
              <a:rPr lang="de-DE" dirty="0" smtClean="0"/>
              <a:t>46. Course Koblenz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897191" y="2564904"/>
            <a:ext cx="6312946" cy="14465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de-DE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Vielen Dank für Ihre </a:t>
            </a:r>
          </a:p>
          <a:p>
            <a:pPr algn="ctr"/>
            <a:r>
              <a:rPr lang="de-DE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Aufmerksamkeit</a:t>
            </a:r>
          </a:p>
        </p:txBody>
      </p:sp>
      <p:pic>
        <p:nvPicPr>
          <p:cNvPr id="1027" name="Picture 3" descr="C:\Dokumente und Einstellungen\Maassen2\Lokale Einstellungen\Temporary Internet Files\Content.IE5\PMW0QXER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2564904"/>
            <a:ext cx="2337222" cy="3274290"/>
          </a:xfrm>
          <a:prstGeom prst="rect">
            <a:avLst/>
          </a:prstGeom>
          <a:noFill/>
        </p:spPr>
      </p:pic>
      <p:pic>
        <p:nvPicPr>
          <p:cNvPr id="1028" name="Picture 4" descr="C:\Dokumente und Einstellungen\Maassen2\Lokale Einstellungen\Temporary Internet Files\Content.IE5\4MC72MKO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2564904"/>
            <a:ext cx="2705720" cy="3043935"/>
          </a:xfrm>
          <a:prstGeom prst="rect">
            <a:avLst/>
          </a:prstGeom>
          <a:noFill/>
        </p:spPr>
      </p:pic>
      <p:pic>
        <p:nvPicPr>
          <p:cNvPr id="1030" name="Picture 6" descr="C:\Dokumente und Einstellungen\Maassen2\Lokale Einstellungen\Temporary Internet Files\Content.IE5\PMW0QXER\MC9004324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37113"/>
            <a:ext cx="2088232" cy="2242517"/>
          </a:xfrm>
          <a:prstGeom prst="rect">
            <a:avLst/>
          </a:prstGeom>
          <a:noFill/>
        </p:spPr>
      </p:pic>
      <p:pic>
        <p:nvPicPr>
          <p:cNvPr id="1031" name="Picture 7" descr="C:\Dokumente und Einstellungen\Maassen2\Lokale Einstellungen\Temporary Internet Files\Content.IE5\N0F403MF\MC9004377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00" y="4725144"/>
            <a:ext cx="2376264" cy="1947960"/>
          </a:xfrm>
          <a:prstGeom prst="rect">
            <a:avLst/>
          </a:prstGeom>
          <a:noFill/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7D247-8DBF-4775-B531-AF81B1A73B28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57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Channels und Container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Die Lösung sind </a:t>
            </a:r>
            <a:r>
              <a:rPr lang="de-DE" b="1" dirty="0"/>
              <a:t>Container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Benannte Datenblöcke  bestimmt zur Datenübergabe zwischen Programmen</a:t>
            </a:r>
          </a:p>
          <a:p>
            <a:pPr lvl="1"/>
            <a:endParaRPr lang="de-DE" dirty="0" smtClean="0"/>
          </a:p>
          <a:p>
            <a:pPr lvl="1"/>
            <a:r>
              <a:rPr lang="de-DE" dirty="0"/>
              <a:t>Entspricht einer  COMMAREA mit einem Namen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Keine CICS Einschränkungen in der Größe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Channels werden oberhalb der Line gespeichert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Mehrere Container können zwischen Programmen ausgetauscht werden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7739-F2A3-4378-8DA4-8CD12108DD30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387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Channels und Container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565752"/>
            <a:ext cx="10820400" cy="402412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Das ist eine Gruppe von Containern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Kein Limit der Anzahl von Containern im Channel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Nicht langlebend und nicht wiederherstellbare Ressource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Angabe bei  LINK, XCTL, START und RETURN Commands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Nur  ein Channel kann übergeben werden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Channels und Containers sind nur für die Programme sichtbar, die diese erstellt haben und zu denen mit Channel verzweigt wird.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79010" y="1819747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Und </a:t>
            </a:r>
            <a:r>
              <a:rPr lang="de-DE" sz="2400" b="1" dirty="0" smtClean="0"/>
              <a:t>Channel:</a:t>
            </a:r>
            <a:endParaRPr lang="de-DE" sz="2400" b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81C00-0EA2-45D4-94DB-B0E4683C4A89}" type="datetime1">
              <a:rPr lang="de-DE" smtClean="0"/>
              <a:t>24.05.2017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75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Channels </a:t>
            </a:r>
            <a:r>
              <a:rPr lang="de-DE" b="1" dirty="0" smtClean="0"/>
              <a:t>und Container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23935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 smtClean="0"/>
              <a:t>Im CICS/TS 2.1 wurden die APIs für Channel und Container von CICS TS for z/OS 3.1 für z/VSE  implementiert.</a:t>
            </a:r>
          </a:p>
          <a:p>
            <a:endParaRPr lang="de-DE" dirty="0" smtClean="0"/>
          </a:p>
          <a:p>
            <a:r>
              <a:rPr lang="de-DE" dirty="0" smtClean="0"/>
              <a:t>Channels und Containers beheben das Limit von 32K für die Commarea</a:t>
            </a:r>
            <a:endParaRPr lang="de-DE" dirty="0"/>
          </a:p>
          <a:p>
            <a:pPr lvl="1"/>
            <a:r>
              <a:rPr lang="de-DE" dirty="0" smtClean="0"/>
              <a:t>Unterstützt werden sowohl LINK und XCTL, sowie Distributed Program Link (DPL)</a:t>
            </a:r>
          </a:p>
          <a:p>
            <a:pPr lvl="1"/>
            <a:r>
              <a:rPr lang="de-DE" dirty="0" smtClean="0"/>
              <a:t>Lokal und Transcation Routing</a:t>
            </a:r>
          </a:p>
          <a:p>
            <a:pPr lvl="1"/>
            <a:r>
              <a:rPr lang="de-DE" dirty="0" smtClean="0"/>
              <a:t>START mit Daten </a:t>
            </a:r>
          </a:p>
          <a:p>
            <a:endParaRPr lang="de-DE" dirty="0" smtClean="0"/>
          </a:p>
          <a:p>
            <a:r>
              <a:rPr lang="de-DE" dirty="0" smtClean="0"/>
              <a:t>Unterstützt die Programmiersprachen  C</a:t>
            </a:r>
            <a:r>
              <a:rPr lang="de-DE" dirty="0"/>
              <a:t>, COBOL, </a:t>
            </a:r>
            <a:r>
              <a:rPr lang="de-DE" dirty="0" smtClean="0"/>
              <a:t>HLASM und </a:t>
            </a:r>
            <a:r>
              <a:rPr lang="de-DE" dirty="0"/>
              <a:t>PL/I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Channels und </a:t>
            </a:r>
            <a:r>
              <a:rPr lang="de-DE" dirty="0"/>
              <a:t>Containers </a:t>
            </a:r>
            <a:r>
              <a:rPr lang="de-DE" dirty="0" smtClean="0"/>
              <a:t>Grenzen</a:t>
            </a:r>
          </a:p>
          <a:p>
            <a:pPr lvl="1"/>
            <a:r>
              <a:rPr lang="de-DE" dirty="0" smtClean="0"/>
              <a:t>Nur im 31 Bit Virtuellem Speicher</a:t>
            </a:r>
          </a:p>
          <a:p>
            <a:pPr lvl="1"/>
            <a:r>
              <a:rPr lang="de-DE" dirty="0" smtClean="0"/>
              <a:t>Keine Unterstützung für:</a:t>
            </a:r>
          </a:p>
          <a:p>
            <a:pPr lvl="2"/>
            <a:r>
              <a:rPr lang="de-DE" dirty="0" smtClean="0"/>
              <a:t>External CICS Interface (EXCI), </a:t>
            </a:r>
          </a:p>
          <a:p>
            <a:pPr lvl="2"/>
            <a:r>
              <a:rPr lang="de-DE" dirty="0" smtClean="0"/>
              <a:t>External Call Interface (ECI), </a:t>
            </a:r>
          </a:p>
          <a:p>
            <a:pPr lvl="2"/>
            <a:r>
              <a:rPr lang="de-DE" dirty="0" smtClean="0">
                <a:solidFill>
                  <a:srgbClr val="FFFF00"/>
                </a:solidFill>
              </a:rPr>
              <a:t>CICS Web Support (CWS)  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B92EB-4306-4410-B7BF-B125865C7859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112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Channels </a:t>
            </a:r>
            <a:r>
              <a:rPr lang="de-DE" b="1" dirty="0" smtClean="0"/>
              <a:t>und Container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799" y="2194560"/>
            <a:ext cx="11050571" cy="4024125"/>
          </a:xfrm>
        </p:spPr>
        <p:txBody>
          <a:bodyPr>
            <a:normAutofit fontScale="92500"/>
          </a:bodyPr>
          <a:lstStyle/>
          <a:p>
            <a:r>
              <a:rPr lang="de-DE" dirty="0" smtClean="0"/>
              <a:t>Was leistet das API für CONTAINER?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Erstellt durch  (EXEC CICS) PUT CONTAINER, dies definiert die Größe des Containers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Liest (EXEC CICS) GET CONTAINER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Löscht  (EXEC CICS) DELETE CONTAINER, zur Speicherfreigabe </a:t>
            </a:r>
          </a:p>
          <a:p>
            <a:endParaRPr lang="de-DE" dirty="0" smtClean="0"/>
          </a:p>
          <a:p>
            <a:r>
              <a:rPr lang="de-DE" dirty="0" smtClean="0"/>
              <a:t>Keine Einschränkungen in der Größe vom CICS/TS</a:t>
            </a:r>
          </a:p>
          <a:p>
            <a:endParaRPr lang="de-DE" dirty="0" smtClean="0"/>
          </a:p>
          <a:p>
            <a:r>
              <a:rPr lang="de-DE" dirty="0" smtClean="0"/>
              <a:t>Containers werden in der CICS EDSA (31 Bit Partition Virtueller Speicher) gespeichert.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C8754-9F0A-4593-B7E8-0EA699167FF6}" type="datetime1">
              <a:rPr lang="de-DE" smtClean="0"/>
              <a:t>24.05.2017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46. Course Koblenz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F6DB-0B18-4BB2-A05C-AF577829CFA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6925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TM04033937[[fn=Kondensstreifen]]</Template>
  <TotalTime>0</TotalTime>
  <Words>2918</Words>
  <Application>Microsoft Office PowerPoint</Application>
  <PresentationFormat>Breitbild</PresentationFormat>
  <Paragraphs>853</Paragraphs>
  <Slides>57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65" baseType="lpstr"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Kondensstreifen</vt:lpstr>
      <vt:lpstr>State of the ART Course 2017  KOBlenz</vt:lpstr>
      <vt:lpstr>Agenda</vt:lpstr>
      <vt:lpstr>Problem 32Kb COMMAREA</vt:lpstr>
      <vt:lpstr>Problem 32Kb COMMAREA</vt:lpstr>
      <vt:lpstr>Problem 32Kb COMMAREA</vt:lpstr>
      <vt:lpstr>Channels und Container</vt:lpstr>
      <vt:lpstr>Channels und Container</vt:lpstr>
      <vt:lpstr>Channels und Container</vt:lpstr>
      <vt:lpstr>Channels und Container</vt:lpstr>
      <vt:lpstr>Channels und Container</vt:lpstr>
      <vt:lpstr>Channels und Container</vt:lpstr>
      <vt:lpstr>CPG5 und CPGXML</vt:lpstr>
      <vt:lpstr>CPG5 und CPGXML</vt:lpstr>
      <vt:lpstr>CPG5 und CPGXML</vt:lpstr>
      <vt:lpstr>Agenda</vt:lpstr>
      <vt:lpstr>QTF nach SVN übertragen</vt:lpstr>
      <vt:lpstr>QTF nach SVN übertragen</vt:lpstr>
      <vt:lpstr>QTF nach SVN übertragen</vt:lpstr>
      <vt:lpstr>QTF nach SVN übertragen</vt:lpstr>
      <vt:lpstr>QTF nach SVN übertragen</vt:lpstr>
      <vt:lpstr>QTF nach SVN übertragen</vt:lpstr>
      <vt:lpstr>QTF nach SVN übertragen</vt:lpstr>
      <vt:lpstr>QTF nach SVN übertragen</vt:lpstr>
      <vt:lpstr>QTF nach SVN übertragen</vt:lpstr>
      <vt:lpstr>SVN nach QTF übertragen</vt:lpstr>
      <vt:lpstr>SVN nach QTF übertragen</vt:lpstr>
      <vt:lpstr>Agenda</vt:lpstr>
      <vt:lpstr>CPGShell ...1</vt:lpstr>
      <vt:lpstr>CPGShell ...2</vt:lpstr>
      <vt:lpstr>CPGShell ...3</vt:lpstr>
      <vt:lpstr>CPGShell ...4</vt:lpstr>
      <vt:lpstr>CPGShell  Connector</vt:lpstr>
      <vt:lpstr>CPGShell Connector . 2</vt:lpstr>
      <vt:lpstr>CPGShell  Connector .3</vt:lpstr>
      <vt:lpstr>CPGShBAT ...1</vt:lpstr>
      <vt:lpstr>CPGShBAT ...1</vt:lpstr>
      <vt:lpstr>CPGShBAT ...2</vt:lpstr>
      <vt:lpstr>CPGShBAT ...3</vt:lpstr>
      <vt:lpstr>CPGShBAT ...3</vt:lpstr>
      <vt:lpstr>CPGShBAT ...3</vt:lpstr>
      <vt:lpstr>CPGShBAT ...4</vt:lpstr>
      <vt:lpstr>Agenda</vt:lpstr>
      <vt:lpstr>z/VSE und SAP BAPI</vt:lpstr>
      <vt:lpstr>Aufgabenstellung</vt:lpstr>
      <vt:lpstr>Was ist ein BAPI Programm ?</vt:lpstr>
      <vt:lpstr>Was ist ein BAPI Programm ...</vt:lpstr>
      <vt:lpstr>BAPI Kommunikation via:   SAPJCO3</vt:lpstr>
      <vt:lpstr>BAPI Kommunikation via:   SAPJCO3 </vt:lpstr>
      <vt:lpstr>QSAPSHLL Final </vt:lpstr>
      <vt:lpstr>CPGSAP – die Verbindung zu SAP</vt:lpstr>
      <vt:lpstr>Realisiert</vt:lpstr>
      <vt:lpstr>Fazit: CPGSAP z/VSE Konnektor </vt:lpstr>
      <vt:lpstr>Seminare</vt:lpstr>
      <vt:lpstr>Seminare</vt:lpstr>
      <vt:lpstr>Und was wir noch anbieten</vt:lpstr>
      <vt:lpstr>Und was wir noch anbieten</vt:lpstr>
      <vt:lpstr>Noch Fragen ?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ART Course 2016  Kassel</dc:title>
  <dc:creator>Heinz Peter Maassen</dc:creator>
  <cp:lastModifiedBy>Firma</cp:lastModifiedBy>
  <cp:revision>66</cp:revision>
  <dcterms:created xsi:type="dcterms:W3CDTF">2016-05-11T09:31:45Z</dcterms:created>
  <dcterms:modified xsi:type="dcterms:W3CDTF">2017-05-24T09:13:01Z</dcterms:modified>
</cp:coreProperties>
</file>