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64" r:id="rId3"/>
    <p:sldId id="290" r:id="rId4"/>
    <p:sldId id="265" r:id="rId5"/>
    <p:sldId id="258" r:id="rId6"/>
    <p:sldId id="263" r:id="rId7"/>
    <p:sldId id="256" r:id="rId8"/>
    <p:sldId id="277" r:id="rId9"/>
    <p:sldId id="279" r:id="rId10"/>
    <p:sldId id="266" r:id="rId11"/>
    <p:sldId id="268" r:id="rId12"/>
    <p:sldId id="284" r:id="rId13"/>
    <p:sldId id="285" r:id="rId14"/>
    <p:sldId id="269" r:id="rId15"/>
    <p:sldId id="275" r:id="rId16"/>
    <p:sldId id="276" r:id="rId17"/>
    <p:sldId id="288" r:id="rId18"/>
    <p:sldId id="289" r:id="rId19"/>
    <p:sldId id="287" r:id="rId20"/>
    <p:sldId id="286" r:id="rId21"/>
    <p:sldId id="283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109" autoAdjust="0"/>
    <p:restoredTop sz="94660"/>
  </p:normalViewPr>
  <p:slideViewPr>
    <p:cSldViewPr>
      <p:cViewPr>
        <p:scale>
          <a:sx n="75" d="100"/>
          <a:sy n="75" d="100"/>
        </p:scale>
        <p:origin x="-121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E5896-87E8-4D99-8731-E880B86F3F3F}" type="datetimeFigureOut">
              <a:rPr lang="de-DE" smtClean="0"/>
              <a:pPr/>
              <a:t>14.05.2012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5184B-D7DB-4F94-AF36-7AE41BFB6E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D9F7D-3B4C-4393-9480-A12C3A8DCD93}" type="slidenum">
              <a:rPr lang="de-DE"/>
              <a:pPr/>
              <a:t>1</a:t>
            </a:fld>
            <a:endParaRPr lang="de-DE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5184B-D7DB-4F94-AF36-7AE41BFB6E8A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BE09-1FD4-4D4F-BD07-C810D6020E55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B4CC-1440-4351-8CFC-311365B79222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D961-75AD-4FC6-B5E0-3E1794B38A1A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9D79-10C2-4A0E-8F09-BDA429612001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CC8C-8D7B-4976-BD2A-8691DFAA90F0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D25D-38F5-47B2-9513-09193235A351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5ACF-589F-4448-8766-FD0B1E705FAD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BC72C-CC2D-4700-A29D-A824D511699B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131E1-523D-4C1B-88D3-6B4DB53DD5C2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340E-7E7F-43E6-A969-BEB2B1FB818B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C2C1-AE7B-482E-912D-C0BB3FC9C4C5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10110-035F-493F-A91D-69AD11713B1F}" type="datetime1">
              <a:rPr lang="de-DE" smtClean="0"/>
              <a:pPr/>
              <a:t>14.05.2012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EECB4-A360-44DD-94FB-E5DBFB8AE2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mburg.de/media/custom/1680_405_1_g.JPG?123599043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500570"/>
            <a:ext cx="6400800" cy="1752600"/>
          </a:xfrm>
        </p:spPr>
        <p:txBody>
          <a:bodyPr/>
          <a:lstStyle/>
          <a:p>
            <a:endParaRPr lang="de-DE" b="1" dirty="0" smtClean="0"/>
          </a:p>
          <a:p>
            <a:r>
              <a:rPr lang="de-DE" b="1" dirty="0" smtClean="0"/>
              <a:t>Armstrong DLW GmbH</a:t>
            </a:r>
          </a:p>
          <a:p>
            <a:r>
              <a:rPr lang="de-DE" b="1" dirty="0" smtClean="0"/>
              <a:t>Kai </a:t>
            </a:r>
            <a:r>
              <a:rPr lang="de-DE" b="1" dirty="0" err="1" smtClean="0"/>
              <a:t>Hachenberger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428728" y="14285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COURSE 2012 in</a:t>
            </a:r>
            <a:r>
              <a:rPr kumimoji="0" lang="de-DE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Limburg / Lahn</a:t>
            </a:r>
          </a:p>
          <a:p>
            <a:pPr algn="ctr">
              <a:spcBef>
                <a:spcPct val="20000"/>
              </a:spcBef>
              <a:defRPr/>
            </a:pPr>
            <a:r>
              <a:rPr lang="de-DE" sz="3200" b="1" dirty="0" smtClean="0">
                <a:solidFill>
                  <a:schemeClr val="tx1">
                    <a:tint val="75000"/>
                  </a:schemeClr>
                </a:solidFill>
              </a:rPr>
              <a:t>1 Jahr ohne eigene Hardware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510" name="Picture 6" descr="http://www.limburg.de/media/custom/1680_405_1_m.JPG?1235990434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7483647" y="-960438"/>
            <a:ext cx="3048000" cy="2000251"/>
          </a:xfrm>
          <a:prstGeom prst="rect">
            <a:avLst/>
          </a:prstGeom>
          <a:noFill/>
        </p:spPr>
      </p:pic>
      <p:pic>
        <p:nvPicPr>
          <p:cNvPr id="21512" name="Picture 8" descr="http://www.limburg.de/media/custom/1680_405_1_g.JPG?12359904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42554" y="1268760"/>
            <a:ext cx="5657094" cy="3712469"/>
          </a:xfrm>
          <a:prstGeom prst="rect">
            <a:avLst/>
          </a:prstGeom>
          <a:noFill/>
        </p:spPr>
      </p:pic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kein Support ab dem 1. Juli 2009 für z/VSE 3.1.</a:t>
            </a:r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keine Lizenzkosten für OS, da ESL bei Anschaffung</a:t>
            </a:r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geringe Kosten für Hardware – Wartung ca. 2 TEUR</a:t>
            </a:r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Stand-by-System vorhanden</a:t>
            </a:r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Maschinen-Performance ausreichend</a:t>
            </a:r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hohe Systemverfügbarkeit</a:t>
            </a:r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kumimoji="1" lang="de-DE" sz="2000" dirty="0" smtClean="0"/>
              <a:t>Anwender zufrieden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noProof="0" dirty="0" smtClean="0">
                <a:latin typeface="+mj-lt"/>
                <a:ea typeface="+mj-ea"/>
                <a:cs typeface="+mj-cs"/>
              </a:rPr>
              <a:t>Beschreibung der Ausgangslage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keine Veränderungen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Einführung von SAP - Manufacturing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neues „Manufacturing </a:t>
            </a:r>
            <a:r>
              <a:rPr kumimoji="1" lang="de-DE" sz="2000" dirty="0" err="1" smtClean="0"/>
              <a:t>Execution</a:t>
            </a:r>
            <a:r>
              <a:rPr kumimoji="1" lang="de-DE" sz="2000" dirty="0" smtClean="0"/>
              <a:t> System“ </a:t>
            </a:r>
            <a:r>
              <a:rPr kumimoji="1" lang="de-DE" sz="2000" dirty="0" smtClean="0">
                <a:sym typeface="Wingdings" pitchFamily="2" charset="2"/>
              </a:rPr>
              <a:t> MES</a:t>
            </a: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IBM z/10-system (neues Mainframe – System)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de-DE" sz="2000" dirty="0" err="1" smtClean="0"/>
              <a:t>Buying</a:t>
            </a:r>
            <a:endParaRPr kumimoji="1" lang="de-DE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kumimoji="1" lang="de-DE" sz="2000" dirty="0" smtClean="0"/>
              <a:t>Leasing </a:t>
            </a:r>
          </a:p>
          <a:p>
            <a:pPr marL="914400" lvl="1" indent="-457200">
              <a:buFont typeface="+mj-lt"/>
              <a:buAutoNum type="arabicPeriod"/>
            </a:pPr>
            <a:r>
              <a:rPr kumimoji="1" lang="de-DE" sz="2000" dirty="0" err="1" smtClean="0"/>
              <a:t>Used</a:t>
            </a:r>
            <a:endParaRPr kumimoji="1" lang="de-DE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kumimoji="1" lang="de-DE" sz="2000" dirty="0" smtClean="0"/>
              <a:t>Hosting</a:t>
            </a:r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Alternativen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dirty="0" smtClean="0">
                <a:latin typeface="+mj-lt"/>
                <a:ea typeface="+mj-ea"/>
                <a:cs typeface="+mj-cs"/>
              </a:rPr>
              <a:t>Hosting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12</a:t>
            </a:fld>
            <a:endParaRPr lang="de-DE"/>
          </a:p>
        </p:txBody>
      </p:sp>
      <p:pic>
        <p:nvPicPr>
          <p:cNvPr id="378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7958" y="1772816"/>
            <a:ext cx="6232394" cy="4509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keine hohen Investitionskosten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planbare monatliche Kosten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Mainframe System Know-how nicht länger notwendig z.B. VSE-Upgrade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Verfügbarkeit der Systeme</a:t>
            </a:r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de-DE" sz="2000" dirty="0" smtClean="0"/>
              <a:t>Informationen bezüglich Neuerungen  </a:t>
            </a:r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Gründ</a:t>
            </a:r>
            <a:r>
              <a:rPr lang="de-DE" sz="4400" dirty="0" smtClean="0">
                <a:latin typeface="+mj-lt"/>
                <a:ea typeface="+mj-ea"/>
                <a:cs typeface="+mj-cs"/>
              </a:rPr>
              <a:t>e für Hosting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Firmengröße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Anzahl Mitarbeiter</a:t>
            </a:r>
          </a:p>
          <a:p>
            <a:pPr marL="1257300" lvl="2" indent="-457200">
              <a:buFont typeface="Wingdings" pitchFamily="2" charset="2"/>
              <a:buChar char="§"/>
              <a:defRPr/>
            </a:pPr>
            <a:r>
              <a:rPr kumimoji="1" lang="de-DE" sz="1200" dirty="0" smtClean="0"/>
              <a:t>Mainframe – </a:t>
            </a:r>
            <a:r>
              <a:rPr kumimoji="1" lang="de-DE" sz="1200" dirty="0" err="1" smtClean="0"/>
              <a:t>Know-How</a:t>
            </a:r>
            <a:r>
              <a:rPr kumimoji="1" lang="de-DE" sz="1200" dirty="0" smtClean="0"/>
              <a:t> vorhanden</a:t>
            </a:r>
            <a:endParaRPr kumimoji="1" lang="de-DE" sz="1600" dirty="0" smtClean="0"/>
          </a:p>
          <a:p>
            <a:pPr marL="1257300" lvl="2" indent="-457200">
              <a:buFont typeface="Wingdings" pitchFamily="2" charset="2"/>
              <a:buChar char="§"/>
              <a:defRPr/>
            </a:pPr>
            <a:r>
              <a:rPr kumimoji="1" lang="de-DE" sz="1200" dirty="0" smtClean="0"/>
              <a:t>Anzahl Mitarbeiter mit Mainframe – </a:t>
            </a:r>
            <a:r>
              <a:rPr kumimoji="1" lang="de-DE" sz="1200" dirty="0" err="1" smtClean="0"/>
              <a:t>Know-How</a:t>
            </a:r>
            <a:endParaRPr kumimoji="1" lang="de-DE" sz="1200" dirty="0" smtClean="0"/>
          </a:p>
          <a:p>
            <a:pPr marL="457200" indent="-457200">
              <a:buNone/>
            </a:pPr>
            <a:r>
              <a:rPr kumimoji="1" lang="de-DE" sz="2000" dirty="0" smtClean="0"/>
              <a:t>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Referenzen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Anzahl VSE – Installationen ?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Anzahl VSE – Kunden ?</a:t>
            </a:r>
          </a:p>
          <a:p>
            <a:pPr marL="457200" indent="-457200">
              <a:buFont typeface="Wingdings" pitchFamily="2" charset="2"/>
              <a:buChar char="§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Zertifizierung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ISO 9001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SOX</a:t>
            </a:r>
          </a:p>
          <a:p>
            <a:pPr marL="857250" lvl="1" indent="-457200">
              <a:buFont typeface="Wingdings" pitchFamily="2" charset="2"/>
              <a:buChar char="§"/>
            </a:pPr>
            <a:endParaRPr kumimoji="1" lang="de-DE" sz="16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flexible Laufzeit</a:t>
            </a:r>
          </a:p>
          <a:p>
            <a:pPr marL="457200" indent="-457200">
              <a:buFont typeface="Wingdings" pitchFamily="2" charset="2"/>
              <a:buChar char="§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laufende Kosten</a:t>
            </a:r>
          </a:p>
          <a:p>
            <a:pPr marL="457200" indent="-457200">
              <a:buFont typeface="Wingdings" pitchFamily="2" charset="2"/>
              <a:buChar char="§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Datensicherheit</a:t>
            </a:r>
          </a:p>
          <a:p>
            <a:pPr marL="457200" indent="-457200">
              <a:buFont typeface="Wingdings" pitchFamily="2" charset="2"/>
              <a:buChar char="§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§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None/>
            </a:pPr>
            <a:endParaRPr kumimoji="1" lang="de-DE" sz="2000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dirty="0" smtClean="0">
                <a:latin typeface="+mj-lt"/>
                <a:ea typeface="+mj-ea"/>
                <a:cs typeface="+mj-cs"/>
              </a:rPr>
              <a:t>Auswahl Hosting - Partner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Rechenzentrum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Standort Rechenzentrum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Backup-Rechenzentrum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2. Mainframe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Etc.</a:t>
            </a:r>
          </a:p>
          <a:p>
            <a:pPr marL="857250" lvl="1" indent="-457200">
              <a:buNone/>
            </a:pPr>
            <a:endParaRPr kumimoji="1" lang="de-DE" sz="16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Sicherheit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err="1" smtClean="0"/>
              <a:t>Zutrittskontrolle</a:t>
            </a:r>
            <a:endParaRPr kumimoji="1" lang="de-DE" sz="1600" dirty="0" smtClean="0"/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Klimaanlage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Rauchmelder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automatische Löschanlage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Feuchtigkeitsfühler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bruchsicheres Glas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err="1" smtClean="0"/>
              <a:t>Disaster</a:t>
            </a:r>
            <a:r>
              <a:rPr kumimoji="1" lang="de-DE" sz="1600" dirty="0" smtClean="0"/>
              <a:t> </a:t>
            </a:r>
            <a:r>
              <a:rPr kumimoji="1" lang="de-DE" sz="1600" dirty="0" err="1" smtClean="0"/>
              <a:t>Recovery</a:t>
            </a:r>
            <a:endParaRPr kumimoji="1" lang="de-DE" sz="1600" dirty="0" smtClean="0"/>
          </a:p>
          <a:p>
            <a:pPr marL="857250" lvl="1" indent="-457200">
              <a:buNone/>
            </a:pPr>
            <a:endParaRPr kumimoji="1" lang="de-DE" sz="16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Stromversorgung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2. Stromanbieter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USV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Diesel</a:t>
            </a:r>
          </a:p>
          <a:p>
            <a:pPr marL="857250" lvl="1" indent="-457200">
              <a:buFont typeface="Wingdings" pitchFamily="2" charset="2"/>
              <a:buChar char="§"/>
            </a:pPr>
            <a:endParaRPr kumimoji="1" lang="de-DE" sz="16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kumimoji="1" lang="de-DE" sz="2000" dirty="0" smtClean="0"/>
              <a:t>Verbindung zum Hosting-Partner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VPN-Tunneling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kumimoji="1" lang="de-DE" sz="1600" dirty="0" smtClean="0"/>
              <a:t>Standleitung</a:t>
            </a:r>
          </a:p>
          <a:p>
            <a:pPr marL="857250" lvl="1" indent="-457200">
              <a:buNone/>
            </a:pPr>
            <a:endParaRPr kumimoji="1" lang="de-DE" sz="1600" dirty="0" smtClean="0"/>
          </a:p>
          <a:p>
            <a:pPr marL="857250" lvl="1" indent="-457200">
              <a:buFont typeface="Wingdings" pitchFamily="2" charset="2"/>
              <a:buChar char="Ø"/>
            </a:pPr>
            <a:endParaRPr kumimoji="1" lang="de-DE" sz="1600" dirty="0" smtClean="0"/>
          </a:p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None/>
            </a:pPr>
            <a:endParaRPr kumimoji="1" lang="de-DE" sz="2000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Infrastruktur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dirty="0" smtClean="0">
                <a:latin typeface="+mj-lt"/>
                <a:ea typeface="+mj-ea"/>
                <a:cs typeface="+mj-cs"/>
              </a:rPr>
              <a:t>Projektablauf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Inhaltsplatzhalter 7"/>
          <p:cNvSpPr txBox="1">
            <a:spLocks/>
          </p:cNvSpPr>
          <p:nvPr/>
        </p:nvSpPr>
        <p:spPr>
          <a:xfrm>
            <a:off x="914400" y="1828800"/>
            <a:ext cx="7696200" cy="46815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1" lang="de-DE" sz="2000" dirty="0" smtClean="0"/>
              <a:t>„Download“ des bestehenden Systems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1" lang="de-DE" sz="2000" dirty="0" smtClean="0"/>
              <a:t>„Installation“ des gesicherten Systems </a:t>
            </a:r>
            <a:r>
              <a:rPr kumimoji="1" lang="de-DE" sz="2000" dirty="0" smtClean="0">
                <a:sym typeface="Wingdings" pitchFamily="2" charset="2"/>
              </a:rPr>
              <a:t> kein Release - Wechsel</a:t>
            </a:r>
            <a:endParaRPr kumimoji="1" lang="de-DE" sz="20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1" lang="de-DE" sz="2000" dirty="0" smtClean="0"/>
              <a:t>erste Funktionstests des Hosting-Partners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dirty="0" smtClean="0"/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2000" dirty="0" smtClean="0"/>
              <a:t>VPN-Verbindung erstellen / prüfen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1" lang="de-DE" sz="2000" noProof="0" dirty="0" smtClean="0"/>
              <a:t>Modifikationen am TCP/IP etc.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dirty="0" smtClean="0"/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2000" dirty="0" smtClean="0"/>
              <a:t>Machbarkeits-Studie </a:t>
            </a:r>
            <a:r>
              <a:rPr kumimoji="1" lang="de-DE" sz="2000" dirty="0" smtClean="0">
                <a:sym typeface="Wingdings" pitchFamily="2" charset="2"/>
              </a:rPr>
              <a:t> von beiden Seiten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2000" dirty="0" smtClean="0">
              <a:sym typeface="Wingdings" pitchFamily="2" charset="2"/>
            </a:endParaRP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2000" dirty="0" smtClean="0"/>
              <a:t>Bereitstellung von NAT – Adressen für Mainframe, Drucker,  Mail-Server, etc.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noProof="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dirty="0" smtClean="0">
                <a:latin typeface="+mj-lt"/>
                <a:ea typeface="+mj-ea"/>
                <a:cs typeface="+mj-cs"/>
              </a:rPr>
              <a:t>Projektablauf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Inhaltsplatzhalter 7"/>
          <p:cNvSpPr txBox="1">
            <a:spLocks/>
          </p:cNvSpPr>
          <p:nvPr/>
        </p:nvSpPr>
        <p:spPr>
          <a:xfrm>
            <a:off x="914400" y="1828800"/>
            <a:ext cx="7696200" cy="468155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Remote-Tests von IT</a:t>
            </a:r>
          </a:p>
          <a:p>
            <a:pPr lvl="2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Telnet Session, Prüfen der Batch – Jobs, Schnittstellen – Check,  Mail-Funktionen, FTP und LPD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4200" dirty="0" smtClean="0"/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err="1" smtClean="0"/>
              <a:t>Acceptance</a:t>
            </a:r>
            <a:r>
              <a:rPr kumimoji="1" lang="de-DE" sz="4200" dirty="0" smtClean="0"/>
              <a:t> Tests mit mehreren Benutzern </a:t>
            </a:r>
            <a:r>
              <a:rPr kumimoji="1" lang="de-DE" sz="4200" dirty="0" smtClean="0">
                <a:sym typeface="Wingdings" pitchFamily="2" charset="2"/>
              </a:rPr>
              <a:t> Hinweis Test-System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4200" dirty="0" smtClean="0"/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Inbetriebnahme nach 2 – 3 Monate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4200" dirty="0" smtClean="0"/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geplante Dauer der Umstellung  1 Wochenende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4200" dirty="0" smtClean="0"/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Archivieren bestehender Backup-Tapes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4200" dirty="0" smtClean="0"/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VSE Release erneuern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4200" dirty="0" smtClean="0"/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kumimoji="1" lang="de-DE" sz="4200" dirty="0" smtClean="0"/>
              <a:t>Neues Print-Tool </a:t>
            </a:r>
            <a:r>
              <a:rPr kumimoji="1" lang="de-DE" sz="4200" dirty="0" smtClean="0">
                <a:sym typeface="Wingdings" pitchFamily="2" charset="2"/>
              </a:rPr>
              <a:t> XPS - </a:t>
            </a:r>
            <a:r>
              <a:rPr kumimoji="1" lang="de-DE" sz="4200" dirty="0" err="1" smtClean="0">
                <a:sym typeface="Wingdings" pitchFamily="2" charset="2"/>
              </a:rPr>
              <a:t>PrintEx</a:t>
            </a:r>
            <a:endParaRPr kumimoji="1" lang="de-DE" sz="42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dirty="0" smtClean="0">
                <a:latin typeface="+mj-lt"/>
                <a:ea typeface="+mj-ea"/>
                <a:cs typeface="+mj-cs"/>
              </a:rPr>
              <a:t>Umstellung am Wochenende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Inhaltsplatzhalter 7"/>
          <p:cNvSpPr txBox="1">
            <a:spLocks/>
          </p:cNvSpPr>
          <p:nvPr/>
        </p:nvSpPr>
        <p:spPr>
          <a:xfrm>
            <a:off x="914400" y="1828800"/>
            <a:ext cx="7696200" cy="4681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Backup des ICCF			</a:t>
            </a:r>
            <a:r>
              <a:rPr lang="en-US" dirty="0" smtClean="0">
                <a:sym typeface="Wingdings"/>
              </a:rPr>
              <a:t></a:t>
            </a:r>
            <a:r>
              <a:rPr lang="de-DE" dirty="0" smtClean="0"/>
              <a:t> </a:t>
            </a:r>
            <a:r>
              <a:rPr lang="de-DE" dirty="0" err="1" smtClean="0"/>
              <a:t>Dasi</a:t>
            </a:r>
            <a:r>
              <a:rPr lang="de-DE" dirty="0" smtClean="0"/>
              <a:t> ICCFFR		ab 5.00Uhr</a:t>
            </a:r>
          </a:p>
          <a:p>
            <a:pPr lvl="0"/>
            <a:endParaRPr lang="en-US" sz="1400" dirty="0" smtClean="0"/>
          </a:p>
          <a:p>
            <a:pPr lvl="0"/>
            <a:r>
              <a:rPr lang="en-US" dirty="0" smtClean="0"/>
              <a:t>Backup </a:t>
            </a:r>
            <a:r>
              <a:rPr lang="en-US" dirty="0" err="1" smtClean="0"/>
              <a:t>der</a:t>
            </a:r>
            <a:r>
              <a:rPr lang="en-US" dirty="0" smtClean="0"/>
              <a:t> Library PRD2 		</a:t>
            </a:r>
            <a:r>
              <a:rPr lang="de-DE" dirty="0" smtClean="0">
                <a:sym typeface="Wingdings"/>
              </a:rPr>
              <a:t></a:t>
            </a:r>
            <a:r>
              <a:rPr lang="en-US" dirty="0" smtClean="0"/>
              <a:t>  </a:t>
            </a:r>
            <a:r>
              <a:rPr lang="en-US" dirty="0" err="1" smtClean="0"/>
              <a:t>Dasi</a:t>
            </a:r>
            <a:r>
              <a:rPr lang="en-US" dirty="0" smtClean="0"/>
              <a:t>-Job PRD2FR 	</a:t>
            </a:r>
            <a:r>
              <a:rPr lang="en-US" dirty="0" err="1" smtClean="0"/>
              <a:t>ab</a:t>
            </a:r>
            <a:r>
              <a:rPr lang="en-US" dirty="0" smtClean="0"/>
              <a:t> 5.30Uhr</a:t>
            </a:r>
          </a:p>
          <a:p>
            <a:pPr lvl="0"/>
            <a:endParaRPr lang="en-US" sz="1400" dirty="0" smtClean="0"/>
          </a:p>
          <a:p>
            <a:pPr lvl="0"/>
            <a:r>
              <a:rPr lang="en-US" dirty="0" smtClean="0"/>
              <a:t>Backup </a:t>
            </a:r>
            <a:r>
              <a:rPr lang="en-US" dirty="0" err="1" smtClean="0"/>
              <a:t>der</a:t>
            </a:r>
            <a:r>
              <a:rPr lang="en-US" dirty="0" smtClean="0"/>
              <a:t> Library </a:t>
            </a:r>
            <a:r>
              <a:rPr lang="en-US" dirty="0" err="1" smtClean="0"/>
              <a:t>Userlib</a:t>
            </a:r>
            <a:r>
              <a:rPr lang="en-US" dirty="0" smtClean="0"/>
              <a:t> 		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</a:t>
            </a:r>
            <a:r>
              <a:rPr lang="en-US" dirty="0" err="1" smtClean="0"/>
              <a:t>Dasi</a:t>
            </a:r>
            <a:r>
              <a:rPr lang="en-US" dirty="0" smtClean="0"/>
              <a:t>-Job USERFR 	</a:t>
            </a:r>
            <a:r>
              <a:rPr lang="en-US" dirty="0" err="1" smtClean="0"/>
              <a:t>ab</a:t>
            </a:r>
            <a:r>
              <a:rPr lang="en-US" dirty="0" smtClean="0"/>
              <a:t> 5.30Uhr</a:t>
            </a:r>
          </a:p>
          <a:p>
            <a:pPr lvl="0"/>
            <a:endParaRPr lang="en-US" sz="1400" dirty="0" smtClean="0"/>
          </a:p>
          <a:p>
            <a:pPr lvl="0"/>
            <a:r>
              <a:rPr lang="en-US" dirty="0" smtClean="0"/>
              <a:t>Backup </a:t>
            </a:r>
            <a:r>
              <a:rPr lang="en-US" dirty="0" err="1" smtClean="0"/>
              <a:t>der</a:t>
            </a:r>
            <a:r>
              <a:rPr lang="en-US" dirty="0" smtClean="0"/>
              <a:t> Library CPGV 		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</a:t>
            </a:r>
            <a:r>
              <a:rPr lang="en-US" dirty="0" err="1" smtClean="0"/>
              <a:t>Dasi</a:t>
            </a:r>
            <a:r>
              <a:rPr lang="en-US" dirty="0" smtClean="0"/>
              <a:t> USRCPGFR		</a:t>
            </a:r>
            <a:r>
              <a:rPr lang="en-US" dirty="0" err="1" smtClean="0"/>
              <a:t>ab</a:t>
            </a:r>
            <a:r>
              <a:rPr lang="en-US" dirty="0" smtClean="0"/>
              <a:t> 5.30Uhr</a:t>
            </a:r>
          </a:p>
          <a:p>
            <a:pPr lvl="0"/>
            <a:endParaRPr lang="en-US" sz="1400" dirty="0" smtClean="0"/>
          </a:p>
          <a:p>
            <a:pPr lvl="0"/>
            <a:r>
              <a:rPr lang="de-DE" dirty="0" smtClean="0"/>
              <a:t>PRODCICS, TESTCICS und System runterfahren			ab 6.00Uhr</a:t>
            </a:r>
          </a:p>
          <a:p>
            <a:pPr lvl="0"/>
            <a:endParaRPr lang="en-US" sz="1400" dirty="0" smtClean="0"/>
          </a:p>
          <a:p>
            <a:pPr lvl="0"/>
            <a:r>
              <a:rPr lang="de-DE" dirty="0" smtClean="0"/>
              <a:t>Backup der Spool-File		</a:t>
            </a:r>
            <a:r>
              <a:rPr lang="de-DE" dirty="0" smtClean="0">
                <a:sym typeface="Wingdings"/>
              </a:rPr>
              <a:t></a:t>
            </a:r>
            <a:r>
              <a:rPr lang="de-DE" dirty="0" smtClean="0"/>
              <a:t> Job Spool.txt		ab 6.00Uhr</a:t>
            </a:r>
          </a:p>
          <a:p>
            <a:pPr lvl="0"/>
            <a:endParaRPr lang="en-US" sz="1400" dirty="0" smtClean="0"/>
          </a:p>
          <a:p>
            <a:pPr lvl="0"/>
            <a:r>
              <a:rPr lang="de-DE" dirty="0" smtClean="0"/>
              <a:t>Datensicherung der User-Kataloge 	</a:t>
            </a:r>
            <a:r>
              <a:rPr lang="de-DE" dirty="0" smtClean="0">
                <a:sym typeface="Wingdings"/>
              </a:rPr>
              <a:t></a:t>
            </a:r>
            <a:r>
              <a:rPr lang="de-DE" dirty="0" smtClean="0"/>
              <a:t> </a:t>
            </a:r>
            <a:r>
              <a:rPr lang="de-DE" dirty="0" err="1" smtClean="0"/>
              <a:t>Dasi</a:t>
            </a:r>
            <a:r>
              <a:rPr lang="de-DE" dirty="0" smtClean="0"/>
              <a:t>-Jobs SAVEWE 	ab 6.00Uhr</a:t>
            </a:r>
            <a:endParaRPr lang="en-US" sz="1400" dirty="0" smtClean="0"/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Überstellen der gesicherten Daten auf FTP-Server</a:t>
            </a:r>
            <a:endParaRPr lang="en-US" sz="1400" dirty="0" smtClean="0"/>
          </a:p>
          <a:p>
            <a:pPr lvl="0"/>
            <a:endParaRPr lang="en-US" sz="1400" dirty="0" smtClean="0"/>
          </a:p>
          <a:p>
            <a:pPr marR="0" indent="-4572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dirty="0" smtClean="0"/>
              <a:t>System war verfügbar wieder ab 10.30 Uhr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de-DE" sz="4400" dirty="0" smtClean="0">
                <a:latin typeface="+mj-lt"/>
                <a:ea typeface="+mj-ea"/>
                <a:cs typeface="+mj-cs"/>
              </a:rPr>
              <a:t>Umstellung am Wochenende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Inhaltsplatzhalter 7"/>
          <p:cNvSpPr txBox="1">
            <a:spLocks/>
          </p:cNvSpPr>
          <p:nvPr/>
        </p:nvSpPr>
        <p:spPr>
          <a:xfrm>
            <a:off x="914400" y="1828800"/>
            <a:ext cx="7696200" cy="46815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/>
            <a:r>
              <a:rPr lang="de-DE" dirty="0" smtClean="0"/>
              <a:t>Anpassen der Drucker-Adressen</a:t>
            </a:r>
          </a:p>
          <a:p>
            <a:pPr lvl="0"/>
            <a:endParaRPr lang="en-US" sz="1400" dirty="0" smtClean="0"/>
          </a:p>
          <a:p>
            <a:pPr lvl="0"/>
            <a:r>
              <a:rPr lang="de-DE" dirty="0" smtClean="0"/>
              <a:t>Anpassen der CPG5.ini für Produktionsstatistik auf Server</a:t>
            </a:r>
          </a:p>
          <a:p>
            <a:pPr lvl="0"/>
            <a:endParaRPr lang="en-US" sz="1400" dirty="0" smtClean="0"/>
          </a:p>
          <a:p>
            <a:pPr lvl="0"/>
            <a:r>
              <a:rPr lang="de-DE" dirty="0" smtClean="0"/>
              <a:t>Anpassen der CPGXML.INI für Kammer-Tool, etc.</a:t>
            </a:r>
          </a:p>
          <a:p>
            <a:pPr lvl="0"/>
            <a:endParaRPr lang="en-US" sz="1400" dirty="0" smtClean="0"/>
          </a:p>
          <a:p>
            <a:pPr lvl="0"/>
            <a:r>
              <a:rPr lang="de-DE" dirty="0" smtClean="0"/>
              <a:t>Anpassen der Script für Auto-Mail, Auto-LPD, AUTO-FTP, etc.</a:t>
            </a:r>
          </a:p>
          <a:p>
            <a:pPr lvl="0"/>
            <a:endParaRPr lang="de-DE" dirty="0" smtClean="0"/>
          </a:p>
          <a:p>
            <a:r>
              <a:rPr lang="de-DE" dirty="0" smtClean="0"/>
              <a:t>Anpassen der Schnittstellen im Member QJDBCGTB</a:t>
            </a:r>
          </a:p>
          <a:p>
            <a:endParaRPr lang="de-DE" dirty="0" smtClean="0"/>
          </a:p>
          <a:p>
            <a:pPr lvl="0"/>
            <a:r>
              <a:rPr lang="de-DE" dirty="0" smtClean="0"/>
              <a:t>Anpassen der SAP-Schnittstelle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Batch-Jobs prüfen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Datensicherung im OEDIV-System</a:t>
            </a:r>
          </a:p>
          <a:p>
            <a:pPr lvl="0"/>
            <a:endParaRPr lang="en-US" dirty="0" smtClean="0"/>
          </a:p>
          <a:p>
            <a:pPr lvl="0"/>
            <a:r>
              <a:rPr lang="de-DE" dirty="0" smtClean="0"/>
              <a:t>Prüfen der Online-Anwendungen</a:t>
            </a:r>
          </a:p>
          <a:p>
            <a:pPr lvl="0"/>
            <a:endParaRPr lang="en-US" dirty="0" smtClean="0"/>
          </a:p>
          <a:p>
            <a:r>
              <a:rPr lang="de-DE" dirty="0" smtClean="0"/>
              <a:t>Anpassen der IP-Adressen für Host-Emulation</a:t>
            </a:r>
            <a:endParaRPr lang="en-US" dirty="0" smtClean="0"/>
          </a:p>
          <a:p>
            <a:pPr lvl="0"/>
            <a:endParaRPr lang="en-US" sz="1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19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85786" y="164305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Hosting</a:t>
            </a: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Lattwein Produkte bei Armstrong DLW GmbH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CPG5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CPGXML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CPGJDBC</a:t>
            </a:r>
            <a:endParaRPr lang="de-DE" sz="16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err="1" smtClean="0"/>
              <a:t>Printex</a:t>
            </a: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Themen </a:t>
            </a:r>
            <a:r>
              <a:rPr lang="de-DE" b="1" dirty="0" err="1" smtClean="0"/>
              <a:t>Course</a:t>
            </a:r>
            <a:r>
              <a:rPr lang="de-DE" b="1" dirty="0" smtClean="0"/>
              <a:t> 2012</a:t>
            </a:r>
            <a:r>
              <a:rPr lang="de-DE" b="1" dirty="0" smtClean="0"/>
              <a:t/>
            </a:r>
            <a:br>
              <a:rPr lang="de-DE" b="1" dirty="0" smtClean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457200" indent="-457200">
              <a:buFont typeface="+mj-lt"/>
              <a:buAutoNum type="arabicPeriod"/>
            </a:pPr>
            <a:endParaRPr kumimoji="1" lang="de-DE" sz="2000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Gegenüberstellung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Inhaltsplatzhalter 7"/>
          <p:cNvSpPr txBox="1">
            <a:spLocks/>
          </p:cNvSpPr>
          <p:nvPr/>
        </p:nvSpPr>
        <p:spPr>
          <a:xfrm>
            <a:off x="914400" y="1828800"/>
            <a:ext cx="7696200" cy="4681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defRPr/>
            </a:pPr>
            <a:endParaRPr kumimoji="1" lang="de-DE" sz="20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20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1043608" y="1484784"/>
          <a:ext cx="7344816" cy="5038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448272"/>
                <a:gridCol w="2448272"/>
              </a:tblGrid>
              <a:tr h="7415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Z-9</a:t>
                      </a:r>
                      <a:r>
                        <a:rPr lang="de-DE" baseline="0" dirty="0" smtClean="0"/>
                        <a:t> / Z-10 OEDIV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T-Server</a:t>
                      </a:r>
                      <a:r>
                        <a:rPr lang="de-DE" baseline="0" dirty="0" smtClean="0"/>
                        <a:t> – 2010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Verfügbarkeit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24</a:t>
                      </a:r>
                      <a:r>
                        <a:rPr lang="de-DE" baseline="0" dirty="0" smtClean="0"/>
                        <a:t>  X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24 x 7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Betriebssystem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z/VSE 4.2.1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z/VSE 3.1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Wartung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x im Jahr OEDIV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nach</a:t>
                      </a:r>
                      <a:r>
                        <a:rPr lang="de-DE" baseline="0" dirty="0" smtClean="0"/>
                        <a:t> Bedarf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Maschinenleistung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27 MIPS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8 MIPS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Speicherplatz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700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300</a:t>
                      </a:r>
                      <a:r>
                        <a:rPr lang="de-DE" baseline="0" dirty="0" smtClean="0"/>
                        <a:t> GB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Backup</a:t>
                      </a:r>
                      <a:r>
                        <a:rPr lang="de-DE" baseline="0" dirty="0" smtClean="0"/>
                        <a:t> –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Datensicherung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Vtape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Vtape</a:t>
                      </a:r>
                      <a:r>
                        <a:rPr lang="de-DE" baseline="0" dirty="0" smtClean="0"/>
                        <a:t> / 3480 Tape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Systemdrucker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Nein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System-</a:t>
                      </a:r>
                      <a:r>
                        <a:rPr lang="de-DE" dirty="0" err="1" smtClean="0"/>
                        <a:t>Shutdown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</a:tr>
              <a:tr h="429657">
                <a:tc>
                  <a:txBody>
                    <a:bodyPr/>
                    <a:lstStyle/>
                    <a:p>
                      <a:r>
                        <a:rPr lang="de-DE" dirty="0" smtClean="0"/>
                        <a:t>Archivierung Tape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72816"/>
            <a:ext cx="3600400" cy="3831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85786" y="164305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Beschreibung der Systemumgebung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Beschreibung der Ausgangssituation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Informationen zum Hosting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Beschreibung des Projektablaufs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 Jahr ohne eigene Hardware</a:t>
            </a:r>
            <a:br>
              <a:rPr lang="de-DE" b="1" dirty="0" smtClean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LATTWEIN - Kunde seit 1980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CPG4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CPG5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HL1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QPG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QIT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verschiedene CPGJDBC – Schnittstellen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Oracle - Datenbank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SQL - Server 2005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Excel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/>
              <a:t>etc.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CPGXML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BACEMT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CICS-</a:t>
            </a:r>
            <a:r>
              <a:rPr lang="de-DE" sz="2000" dirty="0" err="1" smtClean="0"/>
              <a:t>Sort</a:t>
            </a: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SAPSHELL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1600" dirty="0" smtClean="0"/>
          </a:p>
          <a:p>
            <a:pPr marL="457200" indent="-457200">
              <a:buNone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 Jahr ohne eigene Hardware </a:t>
            </a:r>
            <a:br>
              <a:rPr lang="de-DE" b="1" dirty="0" smtClean="0"/>
            </a:br>
            <a:r>
              <a:rPr lang="de-DE" dirty="0" smtClean="0"/>
              <a:t>Informationen Lattwein-Produkte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ca. 2000 Online und Batch Programme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ca. 250 Benutzer im Mainframe System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150 3270-Emulationen für Desktop/Laptop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15 </a:t>
            </a:r>
            <a:r>
              <a:rPr lang="de-DE" sz="2000" dirty="0" err="1" smtClean="0"/>
              <a:t>Thin</a:t>
            </a:r>
            <a:r>
              <a:rPr lang="de-DE" sz="2000" dirty="0" smtClean="0"/>
              <a:t> – Clients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diverse Schnittstellen SAP, </a:t>
            </a:r>
            <a:r>
              <a:rPr lang="de-DE" sz="2000" dirty="0" err="1" smtClean="0"/>
              <a:t>WinCC</a:t>
            </a:r>
            <a:r>
              <a:rPr lang="de-DE" sz="2000" dirty="0" smtClean="0"/>
              <a:t>, Datenbanken, Excel,  etc.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Applikationen / Reports für Produktion und Verwaltung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 Jahr ohne eigene Hardware </a:t>
            </a:r>
            <a:br>
              <a:rPr lang="de-DE" b="1" dirty="0" smtClean="0"/>
            </a:br>
            <a:r>
              <a:rPr lang="de-DE" dirty="0" smtClean="0"/>
              <a:t>Informationen T-Server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681558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kumimoji="1" lang="de-DE" sz="2000" dirty="0" smtClean="0"/>
              <a:t>Datenerfassung von verschiedenen Produktionsabteilungen</a:t>
            </a:r>
          </a:p>
          <a:p>
            <a:pPr marL="514350" indent="-514350">
              <a:buFont typeface="Wingdings" pitchFamily="2" charset="2"/>
              <a:buChar char="Ø"/>
            </a:pPr>
            <a:endParaRPr kumimoji="1" lang="de-DE" sz="20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kumimoji="1" lang="de-DE" sz="2000" dirty="0" smtClean="0"/>
              <a:t>Reporting, Analysen und Vorhersagen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Planungs-Tool für Reifekammern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Tool für Lagervorhersage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Kennzahlen z.B. OEE, </a:t>
            </a:r>
            <a:r>
              <a:rPr kumimoji="1" lang="de-DE" sz="1600" dirty="0" err="1" smtClean="0"/>
              <a:t>Linespeed</a:t>
            </a:r>
            <a:r>
              <a:rPr kumimoji="1" lang="de-DE" sz="1600" dirty="0" smtClean="0"/>
              <a:t>, </a:t>
            </a:r>
            <a:r>
              <a:rPr kumimoji="1" lang="de-DE" sz="1600" dirty="0" err="1" smtClean="0"/>
              <a:t>Yield</a:t>
            </a:r>
            <a:r>
              <a:rPr kumimoji="1" lang="de-DE" sz="1600" dirty="0" smtClean="0"/>
              <a:t>, </a:t>
            </a:r>
            <a:r>
              <a:rPr kumimoji="1" lang="de-DE" sz="1600" dirty="0" err="1" smtClean="0"/>
              <a:t>Uptime</a:t>
            </a:r>
            <a:endParaRPr kumimoji="1" lang="de-DE" sz="1600" dirty="0" smtClean="0"/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Analyse der Reifezeiten </a:t>
            </a:r>
            <a:r>
              <a:rPr kumimoji="1" lang="de-DE" sz="1600" dirty="0" smtClean="0">
                <a:sym typeface="Wingdings" pitchFamily="2" charset="2"/>
              </a:rPr>
              <a:t> Soll/Ist Vergleich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>
                <a:sym typeface="Wingdings" pitchFamily="2" charset="2"/>
              </a:rPr>
              <a:t>Historie</a:t>
            </a:r>
            <a:endParaRPr kumimoji="1" lang="de-DE" sz="1600" dirty="0" smtClean="0"/>
          </a:p>
          <a:p>
            <a:pPr marL="914400" lvl="1" indent="-514350">
              <a:buFont typeface="Wingdings" pitchFamily="2" charset="2"/>
              <a:buChar char="Ø"/>
            </a:pPr>
            <a:endParaRPr kumimoji="1" lang="de-DE" sz="16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kumimoji="1" lang="de-DE" sz="2000" dirty="0" smtClean="0"/>
              <a:t>Druckgeschäft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Etiketten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Dokumente und Papiere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kumimoji="1" lang="de-DE" sz="1600" dirty="0" smtClean="0"/>
              <a:t>etc.</a:t>
            </a:r>
          </a:p>
          <a:p>
            <a:pPr marL="514350" indent="-514350">
              <a:buNone/>
            </a:pPr>
            <a:endParaRPr kumimoji="1" lang="de-DE" sz="2000" dirty="0" smtClean="0"/>
          </a:p>
        </p:txBody>
      </p:sp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Informationen T-Server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4000" b="1" dirty="0" smtClean="0"/>
              <a:t>1 Jahr ohne eigene Hardware </a:t>
            </a:r>
            <a: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de-DE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Schnittstellen</a:t>
            </a: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7</a:t>
            </a:fld>
            <a:endParaRPr lang="de-DE"/>
          </a:p>
        </p:txBody>
      </p:sp>
      <p:grpSp>
        <p:nvGrpSpPr>
          <p:cNvPr id="14339" name="Group 3"/>
          <p:cNvGrpSpPr>
            <a:grpSpLocks noChangeAspect="1"/>
          </p:cNvGrpSpPr>
          <p:nvPr/>
        </p:nvGrpSpPr>
        <p:grpSpPr bwMode="auto">
          <a:xfrm>
            <a:off x="2143125" y="1285875"/>
            <a:ext cx="5276850" cy="5392738"/>
            <a:chOff x="1350" y="810"/>
            <a:chExt cx="3324" cy="3397"/>
          </a:xfrm>
        </p:grpSpPr>
        <p:sp>
          <p:nvSpPr>
            <p:cNvPr id="14338" name="AutoShape 2"/>
            <p:cNvSpPr>
              <a:spLocks noChangeAspect="1" noChangeArrowheads="1" noTextEdit="1"/>
            </p:cNvSpPr>
            <p:nvPr/>
          </p:nvSpPr>
          <p:spPr bwMode="auto">
            <a:xfrm>
              <a:off x="1350" y="810"/>
              <a:ext cx="3324" cy="3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540" name="Group 204"/>
            <p:cNvGrpSpPr>
              <a:grpSpLocks/>
            </p:cNvGrpSpPr>
            <p:nvPr/>
          </p:nvGrpSpPr>
          <p:grpSpPr bwMode="auto">
            <a:xfrm>
              <a:off x="1424" y="822"/>
              <a:ext cx="2837" cy="3363"/>
              <a:chOff x="1424" y="822"/>
              <a:chExt cx="2837" cy="3363"/>
            </a:xfrm>
          </p:grpSpPr>
          <p:sp>
            <p:nvSpPr>
              <p:cNvPr id="14340" name="Freeform 4"/>
              <p:cNvSpPr>
                <a:spLocks/>
              </p:cNvSpPr>
              <p:nvPr/>
            </p:nvSpPr>
            <p:spPr bwMode="auto">
              <a:xfrm>
                <a:off x="3051" y="822"/>
                <a:ext cx="159" cy="866"/>
              </a:xfrm>
              <a:custGeom>
                <a:avLst/>
                <a:gdLst/>
                <a:ahLst/>
                <a:cxnLst>
                  <a:cxn ang="0">
                    <a:pos x="0" y="866"/>
                  </a:cxn>
                  <a:cxn ang="0">
                    <a:pos x="159" y="743"/>
                  </a:cxn>
                  <a:cxn ang="0">
                    <a:pos x="159" y="31"/>
                  </a:cxn>
                  <a:cxn ang="0">
                    <a:pos x="0" y="0"/>
                  </a:cxn>
                  <a:cxn ang="0">
                    <a:pos x="0" y="866"/>
                  </a:cxn>
                </a:cxnLst>
                <a:rect l="0" t="0" r="r" b="b"/>
                <a:pathLst>
                  <a:path w="159" h="866">
                    <a:moveTo>
                      <a:pt x="0" y="866"/>
                    </a:moveTo>
                    <a:lnTo>
                      <a:pt x="159" y="743"/>
                    </a:lnTo>
                    <a:lnTo>
                      <a:pt x="159" y="31"/>
                    </a:lnTo>
                    <a:lnTo>
                      <a:pt x="0" y="0"/>
                    </a:lnTo>
                    <a:lnTo>
                      <a:pt x="0" y="8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1" name="Freeform 5"/>
              <p:cNvSpPr>
                <a:spLocks/>
              </p:cNvSpPr>
              <p:nvPr/>
            </p:nvSpPr>
            <p:spPr bwMode="auto">
              <a:xfrm>
                <a:off x="3011" y="853"/>
                <a:ext cx="160" cy="866"/>
              </a:xfrm>
              <a:custGeom>
                <a:avLst/>
                <a:gdLst/>
                <a:ahLst/>
                <a:cxnLst>
                  <a:cxn ang="0">
                    <a:pos x="0" y="866"/>
                  </a:cxn>
                  <a:cxn ang="0">
                    <a:pos x="160" y="742"/>
                  </a:cxn>
                  <a:cxn ang="0">
                    <a:pos x="160" y="0"/>
                  </a:cxn>
                  <a:cxn ang="0">
                    <a:pos x="0" y="123"/>
                  </a:cxn>
                  <a:cxn ang="0">
                    <a:pos x="0" y="866"/>
                  </a:cxn>
                </a:cxnLst>
                <a:rect l="0" t="0" r="r" b="b"/>
                <a:pathLst>
                  <a:path w="160" h="866">
                    <a:moveTo>
                      <a:pt x="0" y="866"/>
                    </a:moveTo>
                    <a:lnTo>
                      <a:pt x="160" y="742"/>
                    </a:lnTo>
                    <a:lnTo>
                      <a:pt x="160" y="0"/>
                    </a:lnTo>
                    <a:lnTo>
                      <a:pt x="0" y="123"/>
                    </a:lnTo>
                    <a:lnTo>
                      <a:pt x="0" y="8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2" name="Rectangle 6"/>
              <p:cNvSpPr>
                <a:spLocks noChangeArrowheads="1"/>
              </p:cNvSpPr>
              <p:nvPr/>
            </p:nvSpPr>
            <p:spPr bwMode="auto">
              <a:xfrm>
                <a:off x="2415" y="976"/>
                <a:ext cx="596" cy="74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3" name="Rectangle 7"/>
              <p:cNvSpPr>
                <a:spLocks noChangeArrowheads="1"/>
              </p:cNvSpPr>
              <p:nvPr/>
            </p:nvSpPr>
            <p:spPr bwMode="auto">
              <a:xfrm>
                <a:off x="2375" y="946"/>
                <a:ext cx="636" cy="742"/>
              </a:xfrm>
              <a:prstGeom prst="rect">
                <a:avLst/>
              </a:prstGeom>
              <a:solidFill>
                <a:srgbClr val="C0C0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4" name="Freeform 8"/>
              <p:cNvSpPr>
                <a:spLocks/>
              </p:cNvSpPr>
              <p:nvPr/>
            </p:nvSpPr>
            <p:spPr bwMode="auto">
              <a:xfrm>
                <a:off x="2375" y="822"/>
                <a:ext cx="796" cy="124"/>
              </a:xfrm>
              <a:custGeom>
                <a:avLst/>
                <a:gdLst/>
                <a:ahLst/>
                <a:cxnLst>
                  <a:cxn ang="0">
                    <a:pos x="0" y="124"/>
                  </a:cxn>
                  <a:cxn ang="0">
                    <a:pos x="636" y="124"/>
                  </a:cxn>
                  <a:cxn ang="0">
                    <a:pos x="796" y="0"/>
                  </a:cxn>
                  <a:cxn ang="0">
                    <a:pos x="159" y="0"/>
                  </a:cxn>
                  <a:cxn ang="0">
                    <a:pos x="0" y="124"/>
                  </a:cxn>
                </a:cxnLst>
                <a:rect l="0" t="0" r="r" b="b"/>
                <a:pathLst>
                  <a:path w="796" h="124">
                    <a:moveTo>
                      <a:pt x="0" y="124"/>
                    </a:moveTo>
                    <a:lnTo>
                      <a:pt x="636" y="124"/>
                    </a:lnTo>
                    <a:lnTo>
                      <a:pt x="796" y="0"/>
                    </a:lnTo>
                    <a:lnTo>
                      <a:pt x="159" y="0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5" name="Freeform 9"/>
              <p:cNvSpPr>
                <a:spLocks/>
              </p:cNvSpPr>
              <p:nvPr/>
            </p:nvSpPr>
            <p:spPr bwMode="auto">
              <a:xfrm>
                <a:off x="3011" y="822"/>
                <a:ext cx="160" cy="866"/>
              </a:xfrm>
              <a:custGeom>
                <a:avLst/>
                <a:gdLst/>
                <a:ahLst/>
                <a:cxnLst>
                  <a:cxn ang="0">
                    <a:pos x="0" y="866"/>
                  </a:cxn>
                  <a:cxn ang="0">
                    <a:pos x="160" y="743"/>
                  </a:cxn>
                  <a:cxn ang="0">
                    <a:pos x="160" y="0"/>
                  </a:cxn>
                  <a:cxn ang="0">
                    <a:pos x="0" y="124"/>
                  </a:cxn>
                  <a:cxn ang="0">
                    <a:pos x="0" y="866"/>
                  </a:cxn>
                </a:cxnLst>
                <a:rect l="0" t="0" r="r" b="b"/>
                <a:pathLst>
                  <a:path w="160" h="866">
                    <a:moveTo>
                      <a:pt x="0" y="866"/>
                    </a:moveTo>
                    <a:lnTo>
                      <a:pt x="160" y="743"/>
                    </a:lnTo>
                    <a:lnTo>
                      <a:pt x="160" y="0"/>
                    </a:lnTo>
                    <a:lnTo>
                      <a:pt x="0" y="124"/>
                    </a:lnTo>
                    <a:lnTo>
                      <a:pt x="0" y="866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6" name="Freeform 10"/>
              <p:cNvSpPr>
                <a:spLocks/>
              </p:cNvSpPr>
              <p:nvPr/>
            </p:nvSpPr>
            <p:spPr bwMode="auto">
              <a:xfrm>
                <a:off x="2375" y="946"/>
                <a:ext cx="636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36" y="0"/>
                  </a:cxn>
                  <a:cxn ang="0">
                    <a:pos x="617" y="15"/>
                  </a:cxn>
                  <a:cxn ang="0">
                    <a:pos x="0" y="15"/>
                  </a:cxn>
                  <a:cxn ang="0">
                    <a:pos x="0" y="0"/>
                  </a:cxn>
                </a:cxnLst>
                <a:rect l="0" t="0" r="r" b="b"/>
                <a:pathLst>
                  <a:path w="636" h="15">
                    <a:moveTo>
                      <a:pt x="0" y="0"/>
                    </a:moveTo>
                    <a:lnTo>
                      <a:pt x="636" y="0"/>
                    </a:lnTo>
                    <a:lnTo>
                      <a:pt x="617" y="15"/>
                    </a:lnTo>
                    <a:lnTo>
                      <a:pt x="0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7" name="Freeform 11"/>
              <p:cNvSpPr>
                <a:spLocks/>
              </p:cNvSpPr>
              <p:nvPr/>
            </p:nvSpPr>
            <p:spPr bwMode="auto">
              <a:xfrm>
                <a:off x="2375" y="946"/>
                <a:ext cx="20" cy="7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42"/>
                  </a:cxn>
                  <a:cxn ang="0">
                    <a:pos x="20" y="727"/>
                  </a:cxn>
                  <a:cxn ang="0">
                    <a:pos x="20" y="15"/>
                  </a:cxn>
                  <a:cxn ang="0">
                    <a:pos x="0" y="0"/>
                  </a:cxn>
                </a:cxnLst>
                <a:rect l="0" t="0" r="r" b="b"/>
                <a:pathLst>
                  <a:path w="20" h="742">
                    <a:moveTo>
                      <a:pt x="0" y="0"/>
                    </a:moveTo>
                    <a:lnTo>
                      <a:pt x="0" y="742"/>
                    </a:lnTo>
                    <a:lnTo>
                      <a:pt x="20" y="727"/>
                    </a:lnTo>
                    <a:lnTo>
                      <a:pt x="20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8" name="Rectangle 12"/>
              <p:cNvSpPr>
                <a:spLocks noChangeArrowheads="1"/>
              </p:cNvSpPr>
              <p:nvPr/>
            </p:nvSpPr>
            <p:spPr bwMode="auto">
              <a:xfrm>
                <a:off x="2375" y="1147"/>
                <a:ext cx="636" cy="16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9" name="Rectangle 13"/>
              <p:cNvSpPr>
                <a:spLocks noChangeArrowheads="1"/>
              </p:cNvSpPr>
              <p:nvPr/>
            </p:nvSpPr>
            <p:spPr bwMode="auto">
              <a:xfrm>
                <a:off x="2395" y="1163"/>
                <a:ext cx="616" cy="1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0" name="Rectangle 14"/>
              <p:cNvSpPr>
                <a:spLocks noChangeArrowheads="1"/>
              </p:cNvSpPr>
              <p:nvPr/>
            </p:nvSpPr>
            <p:spPr bwMode="auto">
              <a:xfrm>
                <a:off x="2375" y="1363"/>
                <a:ext cx="636" cy="16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1" name="Rectangle 15"/>
              <p:cNvSpPr>
                <a:spLocks noChangeArrowheads="1"/>
              </p:cNvSpPr>
              <p:nvPr/>
            </p:nvSpPr>
            <p:spPr bwMode="auto">
              <a:xfrm>
                <a:off x="2395" y="1379"/>
                <a:ext cx="616" cy="1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2" name="Rectangle 16"/>
              <p:cNvSpPr>
                <a:spLocks noChangeArrowheads="1"/>
              </p:cNvSpPr>
              <p:nvPr/>
            </p:nvSpPr>
            <p:spPr bwMode="auto">
              <a:xfrm>
                <a:off x="2812" y="1565"/>
                <a:ext cx="120" cy="6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3" name="Freeform 17"/>
              <p:cNvSpPr>
                <a:spLocks/>
              </p:cNvSpPr>
              <p:nvPr/>
            </p:nvSpPr>
            <p:spPr bwMode="auto">
              <a:xfrm>
                <a:off x="2375" y="822"/>
                <a:ext cx="796" cy="124"/>
              </a:xfrm>
              <a:custGeom>
                <a:avLst/>
                <a:gdLst/>
                <a:ahLst/>
                <a:cxnLst>
                  <a:cxn ang="0">
                    <a:pos x="796" y="0"/>
                  </a:cxn>
                  <a:cxn ang="0">
                    <a:pos x="775" y="15"/>
                  </a:cxn>
                  <a:cxn ang="0">
                    <a:pos x="159" y="15"/>
                  </a:cxn>
                  <a:cxn ang="0">
                    <a:pos x="20" y="124"/>
                  </a:cxn>
                  <a:cxn ang="0">
                    <a:pos x="0" y="124"/>
                  </a:cxn>
                  <a:cxn ang="0">
                    <a:pos x="159" y="0"/>
                  </a:cxn>
                  <a:cxn ang="0">
                    <a:pos x="796" y="0"/>
                  </a:cxn>
                </a:cxnLst>
                <a:rect l="0" t="0" r="r" b="b"/>
                <a:pathLst>
                  <a:path w="796" h="124">
                    <a:moveTo>
                      <a:pt x="796" y="0"/>
                    </a:moveTo>
                    <a:lnTo>
                      <a:pt x="775" y="15"/>
                    </a:lnTo>
                    <a:lnTo>
                      <a:pt x="159" y="15"/>
                    </a:lnTo>
                    <a:lnTo>
                      <a:pt x="20" y="124"/>
                    </a:lnTo>
                    <a:lnTo>
                      <a:pt x="0" y="124"/>
                    </a:lnTo>
                    <a:lnTo>
                      <a:pt x="159" y="0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4" name="Rectangle 18"/>
              <p:cNvSpPr>
                <a:spLocks noChangeArrowheads="1"/>
              </p:cNvSpPr>
              <p:nvPr/>
            </p:nvSpPr>
            <p:spPr bwMode="auto">
              <a:xfrm>
                <a:off x="2659" y="1751"/>
                <a:ext cx="325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SAP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355" name="Rectangle 19"/>
              <p:cNvSpPr>
                <a:spLocks noChangeArrowheads="1"/>
              </p:cNvSpPr>
              <p:nvPr/>
            </p:nvSpPr>
            <p:spPr bwMode="auto">
              <a:xfrm>
                <a:off x="2157" y="1895"/>
                <a:ext cx="1330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 -Armstrong Standard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356" name="Freeform 20"/>
              <p:cNvSpPr>
                <a:spLocks/>
              </p:cNvSpPr>
              <p:nvPr/>
            </p:nvSpPr>
            <p:spPr bwMode="auto">
              <a:xfrm>
                <a:off x="2906" y="2192"/>
                <a:ext cx="84" cy="456"/>
              </a:xfrm>
              <a:custGeom>
                <a:avLst/>
                <a:gdLst/>
                <a:ahLst/>
                <a:cxnLst>
                  <a:cxn ang="0">
                    <a:pos x="0" y="456"/>
                  </a:cxn>
                  <a:cxn ang="0">
                    <a:pos x="84" y="391"/>
                  </a:cxn>
                  <a:cxn ang="0">
                    <a:pos x="84" y="16"/>
                  </a:cxn>
                  <a:cxn ang="0">
                    <a:pos x="0" y="0"/>
                  </a:cxn>
                  <a:cxn ang="0">
                    <a:pos x="0" y="456"/>
                  </a:cxn>
                </a:cxnLst>
                <a:rect l="0" t="0" r="r" b="b"/>
                <a:pathLst>
                  <a:path w="84" h="456">
                    <a:moveTo>
                      <a:pt x="0" y="456"/>
                    </a:moveTo>
                    <a:lnTo>
                      <a:pt x="84" y="391"/>
                    </a:lnTo>
                    <a:lnTo>
                      <a:pt x="84" y="16"/>
                    </a:lnTo>
                    <a:lnTo>
                      <a:pt x="0" y="0"/>
                    </a:lnTo>
                    <a:lnTo>
                      <a:pt x="0" y="4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7" name="Freeform 21"/>
              <p:cNvSpPr>
                <a:spLocks/>
              </p:cNvSpPr>
              <p:nvPr/>
            </p:nvSpPr>
            <p:spPr bwMode="auto">
              <a:xfrm>
                <a:off x="2885" y="2208"/>
                <a:ext cx="84" cy="457"/>
              </a:xfrm>
              <a:custGeom>
                <a:avLst/>
                <a:gdLst/>
                <a:ahLst/>
                <a:cxnLst>
                  <a:cxn ang="0">
                    <a:pos x="0" y="457"/>
                  </a:cxn>
                  <a:cxn ang="0">
                    <a:pos x="84" y="391"/>
                  </a:cxn>
                  <a:cxn ang="0">
                    <a:pos x="84" y="0"/>
                  </a:cxn>
                  <a:cxn ang="0">
                    <a:pos x="0" y="66"/>
                  </a:cxn>
                  <a:cxn ang="0">
                    <a:pos x="0" y="457"/>
                  </a:cxn>
                </a:cxnLst>
                <a:rect l="0" t="0" r="r" b="b"/>
                <a:pathLst>
                  <a:path w="84" h="457">
                    <a:moveTo>
                      <a:pt x="0" y="457"/>
                    </a:moveTo>
                    <a:lnTo>
                      <a:pt x="84" y="391"/>
                    </a:lnTo>
                    <a:lnTo>
                      <a:pt x="84" y="0"/>
                    </a:lnTo>
                    <a:lnTo>
                      <a:pt x="0" y="66"/>
                    </a:lnTo>
                    <a:lnTo>
                      <a:pt x="0" y="4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8" name="Rectangle 22"/>
              <p:cNvSpPr>
                <a:spLocks noChangeArrowheads="1"/>
              </p:cNvSpPr>
              <p:nvPr/>
            </p:nvSpPr>
            <p:spPr bwMode="auto">
              <a:xfrm>
                <a:off x="2571" y="2274"/>
                <a:ext cx="314" cy="3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9" name="Rectangle 23"/>
              <p:cNvSpPr>
                <a:spLocks noChangeArrowheads="1"/>
              </p:cNvSpPr>
              <p:nvPr/>
            </p:nvSpPr>
            <p:spPr bwMode="auto">
              <a:xfrm>
                <a:off x="2550" y="2257"/>
                <a:ext cx="335" cy="391"/>
              </a:xfrm>
              <a:prstGeom prst="rect">
                <a:avLst/>
              </a:prstGeom>
              <a:solidFill>
                <a:srgbClr val="C0C0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0" name="Freeform 24"/>
              <p:cNvSpPr>
                <a:spLocks/>
              </p:cNvSpPr>
              <p:nvPr/>
            </p:nvSpPr>
            <p:spPr bwMode="auto">
              <a:xfrm>
                <a:off x="2550" y="2192"/>
                <a:ext cx="419" cy="65"/>
              </a:xfrm>
              <a:custGeom>
                <a:avLst/>
                <a:gdLst/>
                <a:ahLst/>
                <a:cxnLst>
                  <a:cxn ang="0">
                    <a:pos x="0" y="65"/>
                  </a:cxn>
                  <a:cxn ang="0">
                    <a:pos x="335" y="65"/>
                  </a:cxn>
                  <a:cxn ang="0">
                    <a:pos x="419" y="0"/>
                  </a:cxn>
                  <a:cxn ang="0">
                    <a:pos x="84" y="0"/>
                  </a:cxn>
                  <a:cxn ang="0">
                    <a:pos x="0" y="65"/>
                  </a:cxn>
                </a:cxnLst>
                <a:rect l="0" t="0" r="r" b="b"/>
                <a:pathLst>
                  <a:path w="419" h="65">
                    <a:moveTo>
                      <a:pt x="0" y="65"/>
                    </a:moveTo>
                    <a:lnTo>
                      <a:pt x="335" y="65"/>
                    </a:lnTo>
                    <a:lnTo>
                      <a:pt x="419" y="0"/>
                    </a:lnTo>
                    <a:lnTo>
                      <a:pt x="84" y="0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1" name="Freeform 25"/>
              <p:cNvSpPr>
                <a:spLocks/>
              </p:cNvSpPr>
              <p:nvPr/>
            </p:nvSpPr>
            <p:spPr bwMode="auto">
              <a:xfrm>
                <a:off x="2885" y="2192"/>
                <a:ext cx="84" cy="456"/>
              </a:xfrm>
              <a:custGeom>
                <a:avLst/>
                <a:gdLst/>
                <a:ahLst/>
                <a:cxnLst>
                  <a:cxn ang="0">
                    <a:pos x="0" y="456"/>
                  </a:cxn>
                  <a:cxn ang="0">
                    <a:pos x="84" y="391"/>
                  </a:cxn>
                  <a:cxn ang="0">
                    <a:pos x="84" y="0"/>
                  </a:cxn>
                  <a:cxn ang="0">
                    <a:pos x="0" y="65"/>
                  </a:cxn>
                  <a:cxn ang="0">
                    <a:pos x="0" y="456"/>
                  </a:cxn>
                </a:cxnLst>
                <a:rect l="0" t="0" r="r" b="b"/>
                <a:pathLst>
                  <a:path w="84" h="456">
                    <a:moveTo>
                      <a:pt x="0" y="456"/>
                    </a:moveTo>
                    <a:lnTo>
                      <a:pt x="84" y="391"/>
                    </a:lnTo>
                    <a:lnTo>
                      <a:pt x="84" y="0"/>
                    </a:lnTo>
                    <a:lnTo>
                      <a:pt x="0" y="65"/>
                    </a:lnTo>
                    <a:lnTo>
                      <a:pt x="0" y="456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2" name="Freeform 26"/>
              <p:cNvSpPr>
                <a:spLocks/>
              </p:cNvSpPr>
              <p:nvPr/>
            </p:nvSpPr>
            <p:spPr bwMode="auto">
              <a:xfrm>
                <a:off x="2550" y="2257"/>
                <a:ext cx="33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5" y="0"/>
                  </a:cxn>
                  <a:cxn ang="0">
                    <a:pos x="325" y="8"/>
                  </a:cxn>
                  <a:cxn ang="0">
                    <a:pos x="0" y="8"/>
                  </a:cxn>
                  <a:cxn ang="0">
                    <a:pos x="0" y="0"/>
                  </a:cxn>
                </a:cxnLst>
                <a:rect l="0" t="0" r="r" b="b"/>
                <a:pathLst>
                  <a:path w="335" h="8">
                    <a:moveTo>
                      <a:pt x="0" y="0"/>
                    </a:moveTo>
                    <a:lnTo>
                      <a:pt x="335" y="0"/>
                    </a:lnTo>
                    <a:lnTo>
                      <a:pt x="325" y="8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3" name="Freeform 27"/>
              <p:cNvSpPr>
                <a:spLocks/>
              </p:cNvSpPr>
              <p:nvPr/>
            </p:nvSpPr>
            <p:spPr bwMode="auto">
              <a:xfrm>
                <a:off x="2550" y="2257"/>
                <a:ext cx="11" cy="3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91"/>
                  </a:cxn>
                  <a:cxn ang="0">
                    <a:pos x="11" y="383"/>
                  </a:cxn>
                  <a:cxn ang="0">
                    <a:pos x="11" y="8"/>
                  </a:cxn>
                  <a:cxn ang="0">
                    <a:pos x="0" y="0"/>
                  </a:cxn>
                </a:cxnLst>
                <a:rect l="0" t="0" r="r" b="b"/>
                <a:pathLst>
                  <a:path w="11" h="391">
                    <a:moveTo>
                      <a:pt x="0" y="0"/>
                    </a:moveTo>
                    <a:lnTo>
                      <a:pt x="0" y="391"/>
                    </a:lnTo>
                    <a:lnTo>
                      <a:pt x="11" y="383"/>
                    </a:lnTo>
                    <a:lnTo>
                      <a:pt x="11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4" name="Rectangle 28"/>
              <p:cNvSpPr>
                <a:spLocks noChangeArrowheads="1"/>
              </p:cNvSpPr>
              <p:nvPr/>
            </p:nvSpPr>
            <p:spPr bwMode="auto">
              <a:xfrm>
                <a:off x="2550" y="2363"/>
                <a:ext cx="335" cy="8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5" name="Rectangle 29"/>
              <p:cNvSpPr>
                <a:spLocks noChangeArrowheads="1"/>
              </p:cNvSpPr>
              <p:nvPr/>
            </p:nvSpPr>
            <p:spPr bwMode="auto">
              <a:xfrm>
                <a:off x="2561" y="2371"/>
                <a:ext cx="324" cy="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6" name="Rectangle 30"/>
              <p:cNvSpPr>
                <a:spLocks noChangeArrowheads="1"/>
              </p:cNvSpPr>
              <p:nvPr/>
            </p:nvSpPr>
            <p:spPr bwMode="auto">
              <a:xfrm>
                <a:off x="2550" y="2477"/>
                <a:ext cx="335" cy="8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7" name="Rectangle 31"/>
              <p:cNvSpPr>
                <a:spLocks noChangeArrowheads="1"/>
              </p:cNvSpPr>
              <p:nvPr/>
            </p:nvSpPr>
            <p:spPr bwMode="auto">
              <a:xfrm>
                <a:off x="2561" y="2485"/>
                <a:ext cx="324" cy="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8" name="Rectangle 32"/>
              <p:cNvSpPr>
                <a:spLocks noChangeArrowheads="1"/>
              </p:cNvSpPr>
              <p:nvPr/>
            </p:nvSpPr>
            <p:spPr bwMode="auto">
              <a:xfrm>
                <a:off x="2781" y="2583"/>
                <a:ext cx="63" cy="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9" name="Freeform 33"/>
              <p:cNvSpPr>
                <a:spLocks/>
              </p:cNvSpPr>
              <p:nvPr/>
            </p:nvSpPr>
            <p:spPr bwMode="auto">
              <a:xfrm>
                <a:off x="2550" y="2192"/>
                <a:ext cx="419" cy="65"/>
              </a:xfrm>
              <a:custGeom>
                <a:avLst/>
                <a:gdLst/>
                <a:ahLst/>
                <a:cxnLst>
                  <a:cxn ang="0">
                    <a:pos x="419" y="0"/>
                  </a:cxn>
                  <a:cxn ang="0">
                    <a:pos x="409" y="8"/>
                  </a:cxn>
                  <a:cxn ang="0">
                    <a:pos x="84" y="8"/>
                  </a:cxn>
                  <a:cxn ang="0">
                    <a:pos x="11" y="65"/>
                  </a:cxn>
                  <a:cxn ang="0">
                    <a:pos x="0" y="65"/>
                  </a:cxn>
                  <a:cxn ang="0">
                    <a:pos x="84" y="0"/>
                  </a:cxn>
                  <a:cxn ang="0">
                    <a:pos x="419" y="0"/>
                  </a:cxn>
                </a:cxnLst>
                <a:rect l="0" t="0" r="r" b="b"/>
                <a:pathLst>
                  <a:path w="419" h="65">
                    <a:moveTo>
                      <a:pt x="419" y="0"/>
                    </a:moveTo>
                    <a:lnTo>
                      <a:pt x="409" y="8"/>
                    </a:lnTo>
                    <a:lnTo>
                      <a:pt x="84" y="8"/>
                    </a:lnTo>
                    <a:lnTo>
                      <a:pt x="11" y="65"/>
                    </a:lnTo>
                    <a:lnTo>
                      <a:pt x="0" y="65"/>
                    </a:lnTo>
                    <a:lnTo>
                      <a:pt x="84" y="0"/>
                    </a:lnTo>
                    <a:lnTo>
                      <a:pt x="419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0" name="Rectangle 34"/>
              <p:cNvSpPr>
                <a:spLocks noChangeArrowheads="1"/>
              </p:cNvSpPr>
              <p:nvPr/>
            </p:nvSpPr>
            <p:spPr bwMode="auto">
              <a:xfrm>
                <a:off x="2486" y="2695"/>
                <a:ext cx="629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Multiprise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371" name="Rectangle 35"/>
              <p:cNvSpPr>
                <a:spLocks noChangeArrowheads="1"/>
              </p:cNvSpPr>
              <p:nvPr/>
            </p:nvSpPr>
            <p:spPr bwMode="auto">
              <a:xfrm>
                <a:off x="1619" y="2462"/>
                <a:ext cx="114" cy="2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2" name="Rectangle 36"/>
              <p:cNvSpPr>
                <a:spLocks noChangeArrowheads="1"/>
              </p:cNvSpPr>
              <p:nvPr/>
            </p:nvSpPr>
            <p:spPr bwMode="auto">
              <a:xfrm>
                <a:off x="1541" y="2465"/>
                <a:ext cx="5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3" name="Rectangle 37"/>
              <p:cNvSpPr>
                <a:spLocks noChangeArrowheads="1"/>
              </p:cNvSpPr>
              <p:nvPr/>
            </p:nvSpPr>
            <p:spPr bwMode="auto">
              <a:xfrm>
                <a:off x="1546" y="2465"/>
                <a:ext cx="260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4" name="Rectangle 38"/>
              <p:cNvSpPr>
                <a:spLocks noChangeArrowheads="1"/>
              </p:cNvSpPr>
              <p:nvPr/>
            </p:nvSpPr>
            <p:spPr bwMode="auto">
              <a:xfrm>
                <a:off x="1806" y="2465"/>
                <a:ext cx="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5" name="Rectangle 39"/>
              <p:cNvSpPr>
                <a:spLocks noChangeArrowheads="1"/>
              </p:cNvSpPr>
              <p:nvPr/>
            </p:nvSpPr>
            <p:spPr bwMode="auto">
              <a:xfrm>
                <a:off x="1806" y="2303"/>
                <a:ext cx="6" cy="1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6" name="Rectangle 40"/>
              <p:cNvSpPr>
                <a:spLocks noChangeArrowheads="1"/>
              </p:cNvSpPr>
              <p:nvPr/>
            </p:nvSpPr>
            <p:spPr bwMode="auto">
              <a:xfrm>
                <a:off x="1806" y="2298"/>
                <a:ext cx="6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7" name="Rectangle 41"/>
              <p:cNvSpPr>
                <a:spLocks noChangeArrowheads="1"/>
              </p:cNvSpPr>
              <p:nvPr/>
            </p:nvSpPr>
            <p:spPr bwMode="auto">
              <a:xfrm>
                <a:off x="1546" y="2298"/>
                <a:ext cx="260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8" name="Rectangle 42"/>
              <p:cNvSpPr>
                <a:spLocks noChangeArrowheads="1"/>
              </p:cNvSpPr>
              <p:nvPr/>
            </p:nvSpPr>
            <p:spPr bwMode="auto">
              <a:xfrm>
                <a:off x="1541" y="2298"/>
                <a:ext cx="5" cy="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9" name="Rectangle 43"/>
              <p:cNvSpPr>
                <a:spLocks noChangeArrowheads="1"/>
              </p:cNvSpPr>
              <p:nvPr/>
            </p:nvSpPr>
            <p:spPr bwMode="auto">
              <a:xfrm>
                <a:off x="1541" y="2303"/>
                <a:ext cx="5" cy="16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0" name="Rectangle 44"/>
              <p:cNvSpPr>
                <a:spLocks noChangeArrowheads="1"/>
              </p:cNvSpPr>
              <p:nvPr/>
            </p:nvSpPr>
            <p:spPr bwMode="auto">
              <a:xfrm>
                <a:off x="1525" y="2489"/>
                <a:ext cx="303" cy="8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1" name="Freeform 45"/>
              <p:cNvSpPr>
                <a:spLocks noEditPoints="1"/>
              </p:cNvSpPr>
              <p:nvPr/>
            </p:nvSpPr>
            <p:spPr bwMode="auto">
              <a:xfrm>
                <a:off x="1543" y="2301"/>
                <a:ext cx="266" cy="166"/>
              </a:xfrm>
              <a:custGeom>
                <a:avLst/>
                <a:gdLst/>
                <a:ahLst/>
                <a:cxnLst>
                  <a:cxn ang="0">
                    <a:pos x="0" y="166"/>
                  </a:cxn>
                  <a:cxn ang="0">
                    <a:pos x="266" y="166"/>
                  </a:cxn>
                  <a:cxn ang="0">
                    <a:pos x="266" y="0"/>
                  </a:cxn>
                  <a:cxn ang="0">
                    <a:pos x="0" y="0"/>
                  </a:cxn>
                  <a:cxn ang="0">
                    <a:pos x="0" y="166"/>
                  </a:cxn>
                  <a:cxn ang="0">
                    <a:pos x="10" y="158"/>
                  </a:cxn>
                  <a:cxn ang="0">
                    <a:pos x="256" y="158"/>
                  </a:cxn>
                  <a:cxn ang="0">
                    <a:pos x="256" y="9"/>
                  </a:cxn>
                  <a:cxn ang="0">
                    <a:pos x="10" y="9"/>
                  </a:cxn>
                  <a:cxn ang="0">
                    <a:pos x="10" y="158"/>
                  </a:cxn>
                </a:cxnLst>
                <a:rect l="0" t="0" r="r" b="b"/>
                <a:pathLst>
                  <a:path w="266" h="166">
                    <a:moveTo>
                      <a:pt x="0" y="166"/>
                    </a:moveTo>
                    <a:lnTo>
                      <a:pt x="266" y="166"/>
                    </a:lnTo>
                    <a:lnTo>
                      <a:pt x="266" y="0"/>
                    </a:lnTo>
                    <a:lnTo>
                      <a:pt x="0" y="0"/>
                    </a:lnTo>
                    <a:lnTo>
                      <a:pt x="0" y="166"/>
                    </a:lnTo>
                    <a:close/>
                    <a:moveTo>
                      <a:pt x="10" y="158"/>
                    </a:moveTo>
                    <a:lnTo>
                      <a:pt x="256" y="158"/>
                    </a:lnTo>
                    <a:lnTo>
                      <a:pt x="256" y="9"/>
                    </a:lnTo>
                    <a:lnTo>
                      <a:pt x="10" y="9"/>
                    </a:lnTo>
                    <a:lnTo>
                      <a:pt x="10" y="158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2" name="Freeform 46"/>
              <p:cNvSpPr>
                <a:spLocks/>
              </p:cNvSpPr>
              <p:nvPr/>
            </p:nvSpPr>
            <p:spPr bwMode="auto">
              <a:xfrm>
                <a:off x="1553" y="2310"/>
                <a:ext cx="246" cy="149"/>
              </a:xfrm>
              <a:custGeom>
                <a:avLst/>
                <a:gdLst/>
                <a:ahLst/>
                <a:cxnLst>
                  <a:cxn ang="0">
                    <a:pos x="0" y="149"/>
                  </a:cxn>
                  <a:cxn ang="0">
                    <a:pos x="9" y="140"/>
                  </a:cxn>
                  <a:cxn ang="0">
                    <a:pos x="237" y="140"/>
                  </a:cxn>
                  <a:cxn ang="0">
                    <a:pos x="237" y="8"/>
                  </a:cxn>
                  <a:cxn ang="0">
                    <a:pos x="246" y="0"/>
                  </a:cxn>
                  <a:cxn ang="0">
                    <a:pos x="246" y="149"/>
                  </a:cxn>
                  <a:cxn ang="0">
                    <a:pos x="0" y="149"/>
                  </a:cxn>
                </a:cxnLst>
                <a:rect l="0" t="0" r="r" b="b"/>
                <a:pathLst>
                  <a:path w="246" h="149">
                    <a:moveTo>
                      <a:pt x="0" y="149"/>
                    </a:moveTo>
                    <a:lnTo>
                      <a:pt x="9" y="140"/>
                    </a:lnTo>
                    <a:lnTo>
                      <a:pt x="237" y="140"/>
                    </a:lnTo>
                    <a:lnTo>
                      <a:pt x="237" y="8"/>
                    </a:lnTo>
                    <a:lnTo>
                      <a:pt x="246" y="0"/>
                    </a:lnTo>
                    <a:lnTo>
                      <a:pt x="246" y="149"/>
                    </a:lnTo>
                    <a:lnTo>
                      <a:pt x="0" y="1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3" name="Freeform 47"/>
              <p:cNvSpPr>
                <a:spLocks/>
              </p:cNvSpPr>
              <p:nvPr/>
            </p:nvSpPr>
            <p:spPr bwMode="auto">
              <a:xfrm>
                <a:off x="1553" y="2310"/>
                <a:ext cx="246" cy="149"/>
              </a:xfrm>
              <a:custGeom>
                <a:avLst/>
                <a:gdLst/>
                <a:ahLst/>
                <a:cxnLst>
                  <a:cxn ang="0">
                    <a:pos x="9" y="140"/>
                  </a:cxn>
                  <a:cxn ang="0">
                    <a:pos x="0" y="149"/>
                  </a:cxn>
                  <a:cxn ang="0">
                    <a:pos x="0" y="0"/>
                  </a:cxn>
                  <a:cxn ang="0">
                    <a:pos x="246" y="0"/>
                  </a:cxn>
                  <a:cxn ang="0">
                    <a:pos x="237" y="8"/>
                  </a:cxn>
                  <a:cxn ang="0">
                    <a:pos x="9" y="8"/>
                  </a:cxn>
                  <a:cxn ang="0">
                    <a:pos x="9" y="140"/>
                  </a:cxn>
                </a:cxnLst>
                <a:rect l="0" t="0" r="r" b="b"/>
                <a:pathLst>
                  <a:path w="246" h="149">
                    <a:moveTo>
                      <a:pt x="9" y="140"/>
                    </a:moveTo>
                    <a:lnTo>
                      <a:pt x="0" y="149"/>
                    </a:lnTo>
                    <a:lnTo>
                      <a:pt x="0" y="0"/>
                    </a:lnTo>
                    <a:lnTo>
                      <a:pt x="246" y="0"/>
                    </a:lnTo>
                    <a:lnTo>
                      <a:pt x="237" y="8"/>
                    </a:lnTo>
                    <a:lnTo>
                      <a:pt x="9" y="8"/>
                    </a:lnTo>
                    <a:lnTo>
                      <a:pt x="9" y="140"/>
                    </a:lnTo>
                    <a:close/>
                  </a:path>
                </a:pathLst>
              </a:custGeom>
              <a:solidFill>
                <a:srgbClr val="9A9A9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4" name="Freeform 4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28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8" y="0"/>
                  </a:cxn>
                  <a:cxn ang="0">
                    <a:pos x="228" y="132"/>
                  </a:cxn>
                  <a:cxn ang="0">
                    <a:pos x="0" y="13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26" y="0"/>
                  </a:cxn>
                  <a:cxn ang="0">
                    <a:pos x="226" y="132"/>
                  </a:cxn>
                  <a:cxn ang="0">
                    <a:pos x="0" y="132"/>
                  </a:cxn>
                  <a:cxn ang="0">
                    <a:pos x="0" y="0"/>
                  </a:cxn>
                </a:cxnLst>
                <a:rect l="0" t="0" r="r" b="b"/>
                <a:pathLst>
                  <a:path w="228" h="132">
                    <a:moveTo>
                      <a:pt x="0" y="0"/>
                    </a:moveTo>
                    <a:lnTo>
                      <a:pt x="228" y="0"/>
                    </a:lnTo>
                    <a:lnTo>
                      <a:pt x="228" y="132"/>
                    </a:lnTo>
                    <a:lnTo>
                      <a:pt x="0" y="13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26" y="0"/>
                    </a:lnTo>
                    <a:lnTo>
                      <a:pt x="226" y="132"/>
                    </a:lnTo>
                    <a:lnTo>
                      <a:pt x="0" y="1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5" name="Freeform 4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26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6" y="0"/>
                  </a:cxn>
                  <a:cxn ang="0">
                    <a:pos x="226" y="132"/>
                  </a:cxn>
                  <a:cxn ang="0">
                    <a:pos x="0" y="13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24" y="0"/>
                  </a:cxn>
                  <a:cxn ang="0">
                    <a:pos x="224" y="131"/>
                  </a:cxn>
                  <a:cxn ang="0">
                    <a:pos x="0" y="131"/>
                  </a:cxn>
                  <a:cxn ang="0">
                    <a:pos x="0" y="0"/>
                  </a:cxn>
                </a:cxnLst>
                <a:rect l="0" t="0" r="r" b="b"/>
                <a:pathLst>
                  <a:path w="226" h="132">
                    <a:moveTo>
                      <a:pt x="0" y="0"/>
                    </a:moveTo>
                    <a:lnTo>
                      <a:pt x="226" y="0"/>
                    </a:lnTo>
                    <a:lnTo>
                      <a:pt x="226" y="132"/>
                    </a:lnTo>
                    <a:lnTo>
                      <a:pt x="0" y="13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24" y="0"/>
                    </a:lnTo>
                    <a:lnTo>
                      <a:pt x="224" y="131"/>
                    </a:lnTo>
                    <a:lnTo>
                      <a:pt x="0" y="1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1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6" name="Freeform 5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24" cy="1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4" y="0"/>
                  </a:cxn>
                  <a:cxn ang="0">
                    <a:pos x="224" y="131"/>
                  </a:cxn>
                  <a:cxn ang="0">
                    <a:pos x="0" y="13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22" y="0"/>
                  </a:cxn>
                  <a:cxn ang="0">
                    <a:pos x="222" y="129"/>
                  </a:cxn>
                  <a:cxn ang="0">
                    <a:pos x="0" y="129"/>
                  </a:cxn>
                  <a:cxn ang="0">
                    <a:pos x="0" y="0"/>
                  </a:cxn>
                </a:cxnLst>
                <a:rect l="0" t="0" r="r" b="b"/>
                <a:pathLst>
                  <a:path w="224" h="131">
                    <a:moveTo>
                      <a:pt x="0" y="0"/>
                    </a:moveTo>
                    <a:lnTo>
                      <a:pt x="224" y="0"/>
                    </a:lnTo>
                    <a:lnTo>
                      <a:pt x="224" y="131"/>
                    </a:lnTo>
                    <a:lnTo>
                      <a:pt x="0" y="13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22" y="0"/>
                    </a:lnTo>
                    <a:lnTo>
                      <a:pt x="222" y="129"/>
                    </a:lnTo>
                    <a:lnTo>
                      <a:pt x="0" y="1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4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7" name="Freeform 5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22" cy="1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2" y="0"/>
                  </a:cxn>
                  <a:cxn ang="0">
                    <a:pos x="222" y="129"/>
                  </a:cxn>
                  <a:cxn ang="0">
                    <a:pos x="0" y="12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21" y="0"/>
                  </a:cxn>
                  <a:cxn ang="0">
                    <a:pos x="221" y="128"/>
                  </a:cxn>
                  <a:cxn ang="0">
                    <a:pos x="0" y="128"/>
                  </a:cxn>
                  <a:cxn ang="0">
                    <a:pos x="0" y="0"/>
                  </a:cxn>
                </a:cxnLst>
                <a:rect l="0" t="0" r="r" b="b"/>
                <a:pathLst>
                  <a:path w="222" h="129">
                    <a:moveTo>
                      <a:pt x="0" y="0"/>
                    </a:moveTo>
                    <a:lnTo>
                      <a:pt x="222" y="0"/>
                    </a:lnTo>
                    <a:lnTo>
                      <a:pt x="222" y="129"/>
                    </a:lnTo>
                    <a:lnTo>
                      <a:pt x="0" y="12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21" y="0"/>
                    </a:lnTo>
                    <a:lnTo>
                      <a:pt x="221" y="128"/>
                    </a:lnTo>
                    <a:lnTo>
                      <a:pt x="0" y="1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6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8" name="Freeform 5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21" cy="1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1" y="0"/>
                  </a:cxn>
                  <a:cxn ang="0">
                    <a:pos x="221" y="128"/>
                  </a:cxn>
                  <a:cxn ang="0">
                    <a:pos x="0" y="12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9" y="0"/>
                  </a:cxn>
                  <a:cxn ang="0">
                    <a:pos x="219" y="128"/>
                  </a:cxn>
                  <a:cxn ang="0">
                    <a:pos x="0" y="128"/>
                  </a:cxn>
                  <a:cxn ang="0">
                    <a:pos x="0" y="0"/>
                  </a:cxn>
                </a:cxnLst>
                <a:rect l="0" t="0" r="r" b="b"/>
                <a:pathLst>
                  <a:path w="221" h="128">
                    <a:moveTo>
                      <a:pt x="0" y="0"/>
                    </a:moveTo>
                    <a:lnTo>
                      <a:pt x="221" y="0"/>
                    </a:lnTo>
                    <a:lnTo>
                      <a:pt x="221" y="128"/>
                    </a:lnTo>
                    <a:lnTo>
                      <a:pt x="0" y="12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9" y="0"/>
                    </a:lnTo>
                    <a:lnTo>
                      <a:pt x="219" y="128"/>
                    </a:lnTo>
                    <a:lnTo>
                      <a:pt x="0" y="1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8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9" name="Freeform 5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9" cy="1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9" y="0"/>
                  </a:cxn>
                  <a:cxn ang="0">
                    <a:pos x="219" y="128"/>
                  </a:cxn>
                  <a:cxn ang="0">
                    <a:pos x="0" y="12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7" y="0"/>
                  </a:cxn>
                  <a:cxn ang="0">
                    <a:pos x="217" y="126"/>
                  </a:cxn>
                  <a:cxn ang="0">
                    <a:pos x="0" y="126"/>
                  </a:cxn>
                  <a:cxn ang="0">
                    <a:pos x="0" y="0"/>
                  </a:cxn>
                </a:cxnLst>
                <a:rect l="0" t="0" r="r" b="b"/>
                <a:pathLst>
                  <a:path w="219" h="128">
                    <a:moveTo>
                      <a:pt x="0" y="0"/>
                    </a:moveTo>
                    <a:lnTo>
                      <a:pt x="219" y="0"/>
                    </a:lnTo>
                    <a:lnTo>
                      <a:pt x="219" y="128"/>
                    </a:lnTo>
                    <a:lnTo>
                      <a:pt x="0" y="12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7" y="0"/>
                    </a:lnTo>
                    <a:lnTo>
                      <a:pt x="217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A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0" name="Freeform 5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7" cy="1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7" y="0"/>
                  </a:cxn>
                  <a:cxn ang="0">
                    <a:pos x="217" y="126"/>
                  </a:cxn>
                  <a:cxn ang="0">
                    <a:pos x="0" y="12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5" y="0"/>
                  </a:cxn>
                  <a:cxn ang="0">
                    <a:pos x="215" y="125"/>
                  </a:cxn>
                  <a:cxn ang="0">
                    <a:pos x="0" y="125"/>
                  </a:cxn>
                  <a:cxn ang="0">
                    <a:pos x="0" y="0"/>
                  </a:cxn>
                </a:cxnLst>
                <a:rect l="0" t="0" r="r" b="b"/>
                <a:pathLst>
                  <a:path w="217" h="126">
                    <a:moveTo>
                      <a:pt x="0" y="0"/>
                    </a:moveTo>
                    <a:lnTo>
                      <a:pt x="217" y="0"/>
                    </a:lnTo>
                    <a:lnTo>
                      <a:pt x="217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5" y="0"/>
                    </a:lnTo>
                    <a:lnTo>
                      <a:pt x="215" y="125"/>
                    </a:lnTo>
                    <a:lnTo>
                      <a:pt x="0" y="1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C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1" name="Freeform 5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5" cy="1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5" y="0"/>
                  </a:cxn>
                  <a:cxn ang="0">
                    <a:pos x="215" y="125"/>
                  </a:cxn>
                  <a:cxn ang="0">
                    <a:pos x="0" y="12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3" y="0"/>
                  </a:cxn>
                  <a:cxn ang="0">
                    <a:pos x="213" y="124"/>
                  </a:cxn>
                  <a:cxn ang="0">
                    <a:pos x="0" y="124"/>
                  </a:cxn>
                  <a:cxn ang="0">
                    <a:pos x="0" y="0"/>
                  </a:cxn>
                </a:cxnLst>
                <a:rect l="0" t="0" r="r" b="b"/>
                <a:pathLst>
                  <a:path w="215" h="125">
                    <a:moveTo>
                      <a:pt x="0" y="0"/>
                    </a:moveTo>
                    <a:lnTo>
                      <a:pt x="215" y="0"/>
                    </a:lnTo>
                    <a:lnTo>
                      <a:pt x="215" y="125"/>
                    </a:lnTo>
                    <a:lnTo>
                      <a:pt x="0" y="12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3" y="0"/>
                    </a:lnTo>
                    <a:lnTo>
                      <a:pt x="213" y="124"/>
                    </a:lnTo>
                    <a:lnTo>
                      <a:pt x="0" y="1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2" name="Freeform 5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3" cy="1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3" y="0"/>
                  </a:cxn>
                  <a:cxn ang="0">
                    <a:pos x="213" y="124"/>
                  </a:cxn>
                  <a:cxn ang="0">
                    <a:pos x="0" y="12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2" y="0"/>
                  </a:cxn>
                  <a:cxn ang="0">
                    <a:pos x="212" y="123"/>
                  </a:cxn>
                  <a:cxn ang="0">
                    <a:pos x="0" y="123"/>
                  </a:cxn>
                  <a:cxn ang="0">
                    <a:pos x="0" y="0"/>
                  </a:cxn>
                </a:cxnLst>
                <a:rect l="0" t="0" r="r" b="b"/>
                <a:pathLst>
                  <a:path w="213" h="124">
                    <a:moveTo>
                      <a:pt x="0" y="0"/>
                    </a:moveTo>
                    <a:lnTo>
                      <a:pt x="213" y="0"/>
                    </a:lnTo>
                    <a:lnTo>
                      <a:pt x="213" y="124"/>
                    </a:lnTo>
                    <a:lnTo>
                      <a:pt x="0" y="12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2" y="0"/>
                    </a:lnTo>
                    <a:lnTo>
                      <a:pt x="212" y="123"/>
                    </a:lnTo>
                    <a:lnTo>
                      <a:pt x="0" y="1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0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3" name="Freeform 5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2" cy="1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2" y="0"/>
                  </a:cxn>
                  <a:cxn ang="0">
                    <a:pos x="212" y="123"/>
                  </a:cxn>
                  <a:cxn ang="0">
                    <a:pos x="0" y="12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0" y="0"/>
                  </a:cxn>
                  <a:cxn ang="0">
                    <a:pos x="210" y="122"/>
                  </a:cxn>
                  <a:cxn ang="0">
                    <a:pos x="0" y="122"/>
                  </a:cxn>
                  <a:cxn ang="0">
                    <a:pos x="0" y="0"/>
                  </a:cxn>
                </a:cxnLst>
                <a:rect l="0" t="0" r="r" b="b"/>
                <a:pathLst>
                  <a:path w="212" h="123">
                    <a:moveTo>
                      <a:pt x="0" y="0"/>
                    </a:moveTo>
                    <a:lnTo>
                      <a:pt x="212" y="0"/>
                    </a:lnTo>
                    <a:lnTo>
                      <a:pt x="212" y="123"/>
                    </a:lnTo>
                    <a:lnTo>
                      <a:pt x="0" y="12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0" y="0"/>
                    </a:lnTo>
                    <a:lnTo>
                      <a:pt x="210" y="122"/>
                    </a:lnTo>
                    <a:lnTo>
                      <a:pt x="0" y="1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2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4" name="Freeform 5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0" cy="1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0" y="0"/>
                  </a:cxn>
                  <a:cxn ang="0">
                    <a:pos x="210" y="122"/>
                  </a:cxn>
                  <a:cxn ang="0">
                    <a:pos x="0" y="12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8" y="0"/>
                  </a:cxn>
                  <a:cxn ang="0">
                    <a:pos x="208" y="121"/>
                  </a:cxn>
                  <a:cxn ang="0">
                    <a:pos x="0" y="121"/>
                  </a:cxn>
                  <a:cxn ang="0">
                    <a:pos x="0" y="0"/>
                  </a:cxn>
                </a:cxnLst>
                <a:rect l="0" t="0" r="r" b="b"/>
                <a:pathLst>
                  <a:path w="210" h="122">
                    <a:moveTo>
                      <a:pt x="0" y="0"/>
                    </a:moveTo>
                    <a:lnTo>
                      <a:pt x="210" y="0"/>
                    </a:lnTo>
                    <a:lnTo>
                      <a:pt x="210" y="122"/>
                    </a:lnTo>
                    <a:lnTo>
                      <a:pt x="0" y="12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08" y="0"/>
                    </a:lnTo>
                    <a:lnTo>
                      <a:pt x="208" y="121"/>
                    </a:lnTo>
                    <a:lnTo>
                      <a:pt x="0" y="1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5" name="Freeform 5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08" cy="1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8" y="0"/>
                  </a:cxn>
                  <a:cxn ang="0">
                    <a:pos x="208" y="121"/>
                  </a:cxn>
                  <a:cxn ang="0">
                    <a:pos x="0" y="12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6" y="0"/>
                  </a:cxn>
                  <a:cxn ang="0">
                    <a:pos x="206" y="120"/>
                  </a:cxn>
                  <a:cxn ang="0">
                    <a:pos x="0" y="120"/>
                  </a:cxn>
                  <a:cxn ang="0">
                    <a:pos x="0" y="0"/>
                  </a:cxn>
                </a:cxnLst>
                <a:rect l="0" t="0" r="r" b="b"/>
                <a:pathLst>
                  <a:path w="208" h="121">
                    <a:moveTo>
                      <a:pt x="0" y="0"/>
                    </a:moveTo>
                    <a:lnTo>
                      <a:pt x="208" y="0"/>
                    </a:lnTo>
                    <a:lnTo>
                      <a:pt x="208" y="121"/>
                    </a:lnTo>
                    <a:lnTo>
                      <a:pt x="0" y="12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06" y="0"/>
                    </a:lnTo>
                    <a:lnTo>
                      <a:pt x="206" y="120"/>
                    </a:lnTo>
                    <a:lnTo>
                      <a:pt x="0" y="1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7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6" name="Freeform 6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06" cy="1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6" y="0"/>
                  </a:cxn>
                  <a:cxn ang="0">
                    <a:pos x="206" y="120"/>
                  </a:cxn>
                  <a:cxn ang="0">
                    <a:pos x="0" y="12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5" y="0"/>
                  </a:cxn>
                  <a:cxn ang="0">
                    <a:pos x="205" y="119"/>
                  </a:cxn>
                  <a:cxn ang="0">
                    <a:pos x="0" y="119"/>
                  </a:cxn>
                  <a:cxn ang="0">
                    <a:pos x="0" y="0"/>
                  </a:cxn>
                </a:cxnLst>
                <a:rect l="0" t="0" r="r" b="b"/>
                <a:pathLst>
                  <a:path w="206" h="120">
                    <a:moveTo>
                      <a:pt x="0" y="0"/>
                    </a:moveTo>
                    <a:lnTo>
                      <a:pt x="206" y="0"/>
                    </a:lnTo>
                    <a:lnTo>
                      <a:pt x="206" y="120"/>
                    </a:lnTo>
                    <a:lnTo>
                      <a:pt x="0" y="1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05" y="0"/>
                    </a:lnTo>
                    <a:lnTo>
                      <a:pt x="205" y="119"/>
                    </a:lnTo>
                    <a:lnTo>
                      <a:pt x="0" y="1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7" name="Freeform 6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05" cy="1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5" y="0"/>
                  </a:cxn>
                  <a:cxn ang="0">
                    <a:pos x="205" y="119"/>
                  </a:cxn>
                  <a:cxn ang="0">
                    <a:pos x="0" y="11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3" y="0"/>
                  </a:cxn>
                  <a:cxn ang="0">
                    <a:pos x="203" y="118"/>
                  </a:cxn>
                  <a:cxn ang="0">
                    <a:pos x="0" y="118"/>
                  </a:cxn>
                  <a:cxn ang="0">
                    <a:pos x="0" y="0"/>
                  </a:cxn>
                </a:cxnLst>
                <a:rect l="0" t="0" r="r" b="b"/>
                <a:pathLst>
                  <a:path w="205" h="119">
                    <a:moveTo>
                      <a:pt x="0" y="0"/>
                    </a:moveTo>
                    <a:lnTo>
                      <a:pt x="205" y="0"/>
                    </a:lnTo>
                    <a:lnTo>
                      <a:pt x="205" y="119"/>
                    </a:lnTo>
                    <a:lnTo>
                      <a:pt x="0" y="11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03" y="0"/>
                    </a:lnTo>
                    <a:lnTo>
                      <a:pt x="203" y="118"/>
                    </a:lnTo>
                    <a:lnTo>
                      <a:pt x="0" y="1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B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8" name="Freeform 6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03" cy="1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3" y="0"/>
                  </a:cxn>
                  <a:cxn ang="0">
                    <a:pos x="203" y="118"/>
                  </a:cxn>
                  <a:cxn ang="0">
                    <a:pos x="0" y="11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1" y="0"/>
                  </a:cxn>
                  <a:cxn ang="0">
                    <a:pos x="201" y="117"/>
                  </a:cxn>
                  <a:cxn ang="0">
                    <a:pos x="0" y="117"/>
                  </a:cxn>
                  <a:cxn ang="0">
                    <a:pos x="0" y="0"/>
                  </a:cxn>
                </a:cxnLst>
                <a:rect l="0" t="0" r="r" b="b"/>
                <a:pathLst>
                  <a:path w="203" h="118">
                    <a:moveTo>
                      <a:pt x="0" y="0"/>
                    </a:moveTo>
                    <a:lnTo>
                      <a:pt x="203" y="0"/>
                    </a:lnTo>
                    <a:lnTo>
                      <a:pt x="203" y="118"/>
                    </a:lnTo>
                    <a:lnTo>
                      <a:pt x="0" y="11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01" y="0"/>
                    </a:lnTo>
                    <a:lnTo>
                      <a:pt x="201" y="117"/>
                    </a:lnTo>
                    <a:lnTo>
                      <a:pt x="0" y="1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D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9" name="Freeform 6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01" cy="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1" y="0"/>
                  </a:cxn>
                  <a:cxn ang="0">
                    <a:pos x="201" y="117"/>
                  </a:cxn>
                  <a:cxn ang="0">
                    <a:pos x="0" y="11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9" y="0"/>
                  </a:cxn>
                  <a:cxn ang="0">
                    <a:pos x="199" y="116"/>
                  </a:cxn>
                  <a:cxn ang="0">
                    <a:pos x="0" y="116"/>
                  </a:cxn>
                  <a:cxn ang="0">
                    <a:pos x="0" y="0"/>
                  </a:cxn>
                </a:cxnLst>
                <a:rect l="0" t="0" r="r" b="b"/>
                <a:pathLst>
                  <a:path w="201" h="117">
                    <a:moveTo>
                      <a:pt x="0" y="0"/>
                    </a:moveTo>
                    <a:lnTo>
                      <a:pt x="201" y="0"/>
                    </a:lnTo>
                    <a:lnTo>
                      <a:pt x="201" y="117"/>
                    </a:lnTo>
                    <a:lnTo>
                      <a:pt x="0" y="11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9" y="0"/>
                    </a:lnTo>
                    <a:lnTo>
                      <a:pt x="199" y="116"/>
                    </a:lnTo>
                    <a:lnTo>
                      <a:pt x="0" y="1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0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0" name="Freeform 6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9" cy="1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9" y="0"/>
                  </a:cxn>
                  <a:cxn ang="0">
                    <a:pos x="199" y="116"/>
                  </a:cxn>
                  <a:cxn ang="0">
                    <a:pos x="0" y="11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7" y="0"/>
                  </a:cxn>
                  <a:cxn ang="0">
                    <a:pos x="197" y="115"/>
                  </a:cxn>
                  <a:cxn ang="0">
                    <a:pos x="0" y="115"/>
                  </a:cxn>
                  <a:cxn ang="0">
                    <a:pos x="0" y="0"/>
                  </a:cxn>
                </a:cxnLst>
                <a:rect l="0" t="0" r="r" b="b"/>
                <a:pathLst>
                  <a:path w="199" h="116">
                    <a:moveTo>
                      <a:pt x="0" y="0"/>
                    </a:moveTo>
                    <a:lnTo>
                      <a:pt x="199" y="0"/>
                    </a:lnTo>
                    <a:lnTo>
                      <a:pt x="199" y="116"/>
                    </a:lnTo>
                    <a:lnTo>
                      <a:pt x="0" y="11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7" y="0"/>
                    </a:lnTo>
                    <a:lnTo>
                      <a:pt x="197" y="115"/>
                    </a:lnTo>
                    <a:lnTo>
                      <a:pt x="0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1" name="Freeform 6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7" cy="1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7" y="0"/>
                  </a:cxn>
                  <a:cxn ang="0">
                    <a:pos x="197" y="115"/>
                  </a:cxn>
                  <a:cxn ang="0">
                    <a:pos x="0" y="11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6" y="0"/>
                  </a:cxn>
                  <a:cxn ang="0">
                    <a:pos x="196" y="114"/>
                  </a:cxn>
                  <a:cxn ang="0">
                    <a:pos x="0" y="114"/>
                  </a:cxn>
                  <a:cxn ang="0">
                    <a:pos x="0" y="0"/>
                  </a:cxn>
                </a:cxnLst>
                <a:rect l="0" t="0" r="r" b="b"/>
                <a:pathLst>
                  <a:path w="197" h="115">
                    <a:moveTo>
                      <a:pt x="0" y="0"/>
                    </a:moveTo>
                    <a:lnTo>
                      <a:pt x="197" y="0"/>
                    </a:lnTo>
                    <a:lnTo>
                      <a:pt x="197" y="115"/>
                    </a:lnTo>
                    <a:lnTo>
                      <a:pt x="0" y="11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6" y="0"/>
                    </a:lnTo>
                    <a:lnTo>
                      <a:pt x="196" y="114"/>
                    </a:lnTo>
                    <a:lnTo>
                      <a:pt x="0" y="1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4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2" name="Freeform 6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6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6" y="0"/>
                  </a:cxn>
                  <a:cxn ang="0">
                    <a:pos x="196" y="114"/>
                  </a:cxn>
                  <a:cxn ang="0">
                    <a:pos x="0" y="11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4" y="0"/>
                  </a:cxn>
                  <a:cxn ang="0">
                    <a:pos x="194" y="113"/>
                  </a:cxn>
                  <a:cxn ang="0">
                    <a:pos x="0" y="113"/>
                  </a:cxn>
                  <a:cxn ang="0">
                    <a:pos x="0" y="0"/>
                  </a:cxn>
                </a:cxnLst>
                <a:rect l="0" t="0" r="r" b="b"/>
                <a:pathLst>
                  <a:path w="196" h="114">
                    <a:moveTo>
                      <a:pt x="0" y="0"/>
                    </a:moveTo>
                    <a:lnTo>
                      <a:pt x="196" y="0"/>
                    </a:lnTo>
                    <a:lnTo>
                      <a:pt x="196" y="114"/>
                    </a:lnTo>
                    <a:lnTo>
                      <a:pt x="0" y="11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4" y="0"/>
                    </a:lnTo>
                    <a:lnTo>
                      <a:pt x="194" y="113"/>
                    </a:lnTo>
                    <a:lnTo>
                      <a:pt x="0" y="1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7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3" name="Freeform 6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4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4" y="0"/>
                  </a:cxn>
                  <a:cxn ang="0">
                    <a:pos x="194" y="113"/>
                  </a:cxn>
                  <a:cxn ang="0">
                    <a:pos x="0" y="1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2" y="0"/>
                  </a:cxn>
                  <a:cxn ang="0">
                    <a:pos x="192" y="112"/>
                  </a:cxn>
                  <a:cxn ang="0">
                    <a:pos x="0" y="112"/>
                  </a:cxn>
                  <a:cxn ang="0">
                    <a:pos x="0" y="0"/>
                  </a:cxn>
                </a:cxnLst>
                <a:rect l="0" t="0" r="r" b="b"/>
                <a:pathLst>
                  <a:path w="194" h="113">
                    <a:moveTo>
                      <a:pt x="0" y="0"/>
                    </a:moveTo>
                    <a:lnTo>
                      <a:pt x="194" y="0"/>
                    </a:lnTo>
                    <a:lnTo>
                      <a:pt x="194" y="113"/>
                    </a:lnTo>
                    <a:lnTo>
                      <a:pt x="0" y="11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2" y="0"/>
                    </a:lnTo>
                    <a:lnTo>
                      <a:pt x="192" y="112"/>
                    </a:lnTo>
                    <a:lnTo>
                      <a:pt x="0" y="1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9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4" name="Freeform 6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2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2" y="0"/>
                  </a:cxn>
                  <a:cxn ang="0">
                    <a:pos x="192" y="112"/>
                  </a:cxn>
                  <a:cxn ang="0">
                    <a:pos x="0" y="11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0" y="0"/>
                  </a:cxn>
                  <a:cxn ang="0">
                    <a:pos x="190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lnTo>
                      <a:pt x="192" y="0"/>
                    </a:lnTo>
                    <a:lnTo>
                      <a:pt x="192" y="112"/>
                    </a:lnTo>
                    <a:lnTo>
                      <a:pt x="0" y="11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0" y="0"/>
                    </a:lnTo>
                    <a:lnTo>
                      <a:pt x="190" y="111"/>
                    </a:lnTo>
                    <a:lnTo>
                      <a:pt x="0" y="1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B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5" name="Freeform 6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0" cy="1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0" y="0"/>
                  </a:cxn>
                  <a:cxn ang="0">
                    <a:pos x="190" y="111"/>
                  </a:cxn>
                  <a:cxn ang="0">
                    <a:pos x="0" y="11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9" y="0"/>
                  </a:cxn>
                  <a:cxn ang="0">
                    <a:pos x="189" y="110"/>
                  </a:cxn>
                  <a:cxn ang="0">
                    <a:pos x="0" y="110"/>
                  </a:cxn>
                  <a:cxn ang="0">
                    <a:pos x="0" y="0"/>
                  </a:cxn>
                </a:cxnLst>
                <a:rect l="0" t="0" r="r" b="b"/>
                <a:pathLst>
                  <a:path w="190" h="111">
                    <a:moveTo>
                      <a:pt x="0" y="0"/>
                    </a:moveTo>
                    <a:lnTo>
                      <a:pt x="190" y="0"/>
                    </a:lnTo>
                    <a:lnTo>
                      <a:pt x="190" y="111"/>
                    </a:lnTo>
                    <a:lnTo>
                      <a:pt x="0" y="11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9" y="0"/>
                    </a:lnTo>
                    <a:lnTo>
                      <a:pt x="189" y="110"/>
                    </a:lnTo>
                    <a:lnTo>
                      <a:pt x="0" y="1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6" name="Freeform 70"/>
              <p:cNvSpPr>
                <a:spLocks noEditPoints="1"/>
              </p:cNvSpPr>
              <p:nvPr/>
            </p:nvSpPr>
            <p:spPr bwMode="auto">
              <a:xfrm>
                <a:off x="1610" y="2069"/>
                <a:ext cx="189" cy="1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9" y="0"/>
                  </a:cxn>
                  <a:cxn ang="0">
                    <a:pos x="189" y="110"/>
                  </a:cxn>
                  <a:cxn ang="0">
                    <a:pos x="0" y="11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7" y="0"/>
                  </a:cxn>
                  <a:cxn ang="0">
                    <a:pos x="187" y="108"/>
                  </a:cxn>
                  <a:cxn ang="0">
                    <a:pos x="0" y="108"/>
                  </a:cxn>
                  <a:cxn ang="0">
                    <a:pos x="0" y="0"/>
                  </a:cxn>
                </a:cxnLst>
                <a:rect l="0" t="0" r="r" b="b"/>
                <a:pathLst>
                  <a:path w="189" h="110">
                    <a:moveTo>
                      <a:pt x="0" y="0"/>
                    </a:moveTo>
                    <a:lnTo>
                      <a:pt x="189" y="0"/>
                    </a:lnTo>
                    <a:lnTo>
                      <a:pt x="189" y="110"/>
                    </a:lnTo>
                    <a:lnTo>
                      <a:pt x="0" y="11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7" y="0"/>
                    </a:lnTo>
                    <a:lnTo>
                      <a:pt x="187" y="108"/>
                    </a:lnTo>
                    <a:lnTo>
                      <a:pt x="0" y="1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0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7" name="Freeform 7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87" cy="1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" y="0"/>
                  </a:cxn>
                  <a:cxn ang="0">
                    <a:pos x="187" y="108"/>
                  </a:cxn>
                  <a:cxn ang="0">
                    <a:pos x="0" y="10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5" y="0"/>
                  </a:cxn>
                  <a:cxn ang="0">
                    <a:pos x="185" y="108"/>
                  </a:cxn>
                  <a:cxn ang="0">
                    <a:pos x="0" y="108"/>
                  </a:cxn>
                  <a:cxn ang="0">
                    <a:pos x="0" y="0"/>
                  </a:cxn>
                </a:cxnLst>
                <a:rect l="0" t="0" r="r" b="b"/>
                <a:pathLst>
                  <a:path w="187" h="108">
                    <a:moveTo>
                      <a:pt x="0" y="0"/>
                    </a:moveTo>
                    <a:lnTo>
                      <a:pt x="187" y="0"/>
                    </a:lnTo>
                    <a:lnTo>
                      <a:pt x="187" y="108"/>
                    </a:lnTo>
                    <a:lnTo>
                      <a:pt x="0" y="10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5" y="0"/>
                    </a:lnTo>
                    <a:lnTo>
                      <a:pt x="185" y="108"/>
                    </a:lnTo>
                    <a:lnTo>
                      <a:pt x="0" y="1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8" name="Freeform 7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85" cy="1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5" y="0"/>
                  </a:cxn>
                  <a:cxn ang="0">
                    <a:pos x="185" y="108"/>
                  </a:cxn>
                  <a:cxn ang="0">
                    <a:pos x="0" y="10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3" y="0"/>
                  </a:cxn>
                  <a:cxn ang="0">
                    <a:pos x="183" y="107"/>
                  </a:cxn>
                  <a:cxn ang="0">
                    <a:pos x="0" y="107"/>
                  </a:cxn>
                  <a:cxn ang="0">
                    <a:pos x="0" y="0"/>
                  </a:cxn>
                </a:cxnLst>
                <a:rect l="0" t="0" r="r" b="b"/>
                <a:pathLst>
                  <a:path w="185" h="108">
                    <a:moveTo>
                      <a:pt x="0" y="0"/>
                    </a:moveTo>
                    <a:lnTo>
                      <a:pt x="185" y="0"/>
                    </a:lnTo>
                    <a:lnTo>
                      <a:pt x="185" y="108"/>
                    </a:lnTo>
                    <a:lnTo>
                      <a:pt x="0" y="10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3" y="0"/>
                    </a:lnTo>
                    <a:lnTo>
                      <a:pt x="183" y="107"/>
                    </a:lnTo>
                    <a:lnTo>
                      <a:pt x="0" y="1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5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9" name="Freeform 7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83" cy="1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3" y="0"/>
                  </a:cxn>
                  <a:cxn ang="0">
                    <a:pos x="183" y="107"/>
                  </a:cxn>
                  <a:cxn ang="0">
                    <a:pos x="0" y="10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2" y="0"/>
                  </a:cxn>
                  <a:cxn ang="0">
                    <a:pos x="182" y="105"/>
                  </a:cxn>
                  <a:cxn ang="0">
                    <a:pos x="0" y="105"/>
                  </a:cxn>
                  <a:cxn ang="0">
                    <a:pos x="0" y="0"/>
                  </a:cxn>
                </a:cxnLst>
                <a:rect l="0" t="0" r="r" b="b"/>
                <a:pathLst>
                  <a:path w="183" h="107">
                    <a:moveTo>
                      <a:pt x="0" y="0"/>
                    </a:moveTo>
                    <a:lnTo>
                      <a:pt x="183" y="0"/>
                    </a:lnTo>
                    <a:lnTo>
                      <a:pt x="183" y="107"/>
                    </a:lnTo>
                    <a:lnTo>
                      <a:pt x="0" y="10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2" y="0"/>
                    </a:lnTo>
                    <a:lnTo>
                      <a:pt x="182" y="105"/>
                    </a:lnTo>
                    <a:lnTo>
                      <a:pt x="0" y="10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8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0" name="Freeform 7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82" cy="10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2" y="0"/>
                  </a:cxn>
                  <a:cxn ang="0">
                    <a:pos x="182" y="105"/>
                  </a:cxn>
                  <a:cxn ang="0">
                    <a:pos x="0" y="10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0" y="0"/>
                  </a:cxn>
                  <a:cxn ang="0">
                    <a:pos x="180" y="104"/>
                  </a:cxn>
                  <a:cxn ang="0">
                    <a:pos x="0" y="104"/>
                  </a:cxn>
                  <a:cxn ang="0">
                    <a:pos x="0" y="0"/>
                  </a:cxn>
                </a:cxnLst>
                <a:rect l="0" t="0" r="r" b="b"/>
                <a:pathLst>
                  <a:path w="182" h="105">
                    <a:moveTo>
                      <a:pt x="0" y="0"/>
                    </a:moveTo>
                    <a:lnTo>
                      <a:pt x="182" y="0"/>
                    </a:lnTo>
                    <a:lnTo>
                      <a:pt x="182" y="105"/>
                    </a:lnTo>
                    <a:lnTo>
                      <a:pt x="0" y="10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0" y="0"/>
                    </a:lnTo>
                    <a:lnTo>
                      <a:pt x="180" y="104"/>
                    </a:lnTo>
                    <a:lnTo>
                      <a:pt x="0" y="10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B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1" name="Freeform 7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80" cy="10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0" y="0"/>
                  </a:cxn>
                  <a:cxn ang="0">
                    <a:pos x="180" y="104"/>
                  </a:cxn>
                  <a:cxn ang="0">
                    <a:pos x="0" y="10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78" y="0"/>
                  </a:cxn>
                  <a:cxn ang="0">
                    <a:pos x="178" y="104"/>
                  </a:cxn>
                  <a:cxn ang="0">
                    <a:pos x="0" y="104"/>
                  </a:cxn>
                  <a:cxn ang="0">
                    <a:pos x="0" y="0"/>
                  </a:cxn>
                </a:cxnLst>
                <a:rect l="0" t="0" r="r" b="b"/>
                <a:pathLst>
                  <a:path w="180" h="104">
                    <a:moveTo>
                      <a:pt x="0" y="0"/>
                    </a:moveTo>
                    <a:lnTo>
                      <a:pt x="180" y="0"/>
                    </a:lnTo>
                    <a:lnTo>
                      <a:pt x="180" y="104"/>
                    </a:lnTo>
                    <a:lnTo>
                      <a:pt x="0" y="10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78" y="0"/>
                    </a:lnTo>
                    <a:lnTo>
                      <a:pt x="178" y="104"/>
                    </a:lnTo>
                    <a:lnTo>
                      <a:pt x="0" y="10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D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2" name="Freeform 7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78" cy="10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8" y="0"/>
                  </a:cxn>
                  <a:cxn ang="0">
                    <a:pos x="178" y="104"/>
                  </a:cxn>
                  <a:cxn ang="0">
                    <a:pos x="0" y="10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76" y="0"/>
                  </a:cxn>
                  <a:cxn ang="0">
                    <a:pos x="176" y="103"/>
                  </a:cxn>
                  <a:cxn ang="0">
                    <a:pos x="0" y="103"/>
                  </a:cxn>
                  <a:cxn ang="0">
                    <a:pos x="0" y="0"/>
                  </a:cxn>
                </a:cxnLst>
                <a:rect l="0" t="0" r="r" b="b"/>
                <a:pathLst>
                  <a:path w="178" h="104">
                    <a:moveTo>
                      <a:pt x="0" y="0"/>
                    </a:moveTo>
                    <a:lnTo>
                      <a:pt x="178" y="0"/>
                    </a:lnTo>
                    <a:lnTo>
                      <a:pt x="178" y="104"/>
                    </a:lnTo>
                    <a:lnTo>
                      <a:pt x="0" y="10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76" y="0"/>
                    </a:lnTo>
                    <a:lnTo>
                      <a:pt x="176" y="103"/>
                    </a:lnTo>
                    <a:lnTo>
                      <a:pt x="0" y="10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3" name="Freeform 7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76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" y="0"/>
                  </a:cxn>
                  <a:cxn ang="0">
                    <a:pos x="176" y="103"/>
                  </a:cxn>
                  <a:cxn ang="0">
                    <a:pos x="0" y="10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74" y="0"/>
                  </a:cxn>
                  <a:cxn ang="0">
                    <a:pos x="174" y="101"/>
                  </a:cxn>
                  <a:cxn ang="0">
                    <a:pos x="0" y="101"/>
                  </a:cxn>
                  <a:cxn ang="0">
                    <a:pos x="0" y="0"/>
                  </a:cxn>
                </a:cxnLst>
                <a:rect l="0" t="0" r="r" b="b"/>
                <a:pathLst>
                  <a:path w="176" h="103">
                    <a:moveTo>
                      <a:pt x="0" y="0"/>
                    </a:moveTo>
                    <a:lnTo>
                      <a:pt x="176" y="0"/>
                    </a:lnTo>
                    <a:lnTo>
                      <a:pt x="176" y="103"/>
                    </a:lnTo>
                    <a:lnTo>
                      <a:pt x="0" y="10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74" y="0"/>
                    </a:lnTo>
                    <a:lnTo>
                      <a:pt x="174" y="101"/>
                    </a:lnTo>
                    <a:lnTo>
                      <a:pt x="0" y="1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4" name="Freeform 7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74" cy="10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4" y="0"/>
                  </a:cxn>
                  <a:cxn ang="0">
                    <a:pos x="174" y="101"/>
                  </a:cxn>
                  <a:cxn ang="0">
                    <a:pos x="0" y="10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73" y="0"/>
                  </a:cxn>
                  <a:cxn ang="0">
                    <a:pos x="173" y="100"/>
                  </a:cxn>
                  <a:cxn ang="0">
                    <a:pos x="0" y="100"/>
                  </a:cxn>
                  <a:cxn ang="0">
                    <a:pos x="0" y="0"/>
                  </a:cxn>
                </a:cxnLst>
                <a:rect l="0" t="0" r="r" b="b"/>
                <a:pathLst>
                  <a:path w="174" h="101">
                    <a:moveTo>
                      <a:pt x="0" y="0"/>
                    </a:moveTo>
                    <a:lnTo>
                      <a:pt x="174" y="0"/>
                    </a:lnTo>
                    <a:lnTo>
                      <a:pt x="174" y="101"/>
                    </a:lnTo>
                    <a:lnTo>
                      <a:pt x="0" y="10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73" y="0"/>
                    </a:lnTo>
                    <a:lnTo>
                      <a:pt x="173" y="100"/>
                    </a:lnTo>
                    <a:lnTo>
                      <a:pt x="0" y="1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5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5" name="Freeform 7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73" cy="1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3" y="0"/>
                  </a:cxn>
                  <a:cxn ang="0">
                    <a:pos x="173" y="100"/>
                  </a:cxn>
                  <a:cxn ang="0">
                    <a:pos x="0" y="10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71" y="0"/>
                  </a:cxn>
                  <a:cxn ang="0">
                    <a:pos x="171" y="100"/>
                  </a:cxn>
                  <a:cxn ang="0">
                    <a:pos x="0" y="100"/>
                  </a:cxn>
                  <a:cxn ang="0">
                    <a:pos x="0" y="0"/>
                  </a:cxn>
                </a:cxnLst>
                <a:rect l="0" t="0" r="r" b="b"/>
                <a:pathLst>
                  <a:path w="173" h="100">
                    <a:moveTo>
                      <a:pt x="0" y="0"/>
                    </a:moveTo>
                    <a:lnTo>
                      <a:pt x="173" y="0"/>
                    </a:lnTo>
                    <a:lnTo>
                      <a:pt x="173" y="100"/>
                    </a:lnTo>
                    <a:lnTo>
                      <a:pt x="0" y="10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71" y="0"/>
                    </a:lnTo>
                    <a:lnTo>
                      <a:pt x="171" y="100"/>
                    </a:lnTo>
                    <a:lnTo>
                      <a:pt x="0" y="1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8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6" name="Freeform 8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71" cy="1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1" y="0"/>
                  </a:cxn>
                  <a:cxn ang="0">
                    <a:pos x="171" y="100"/>
                  </a:cxn>
                  <a:cxn ang="0">
                    <a:pos x="0" y="10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9" y="0"/>
                  </a:cxn>
                  <a:cxn ang="0">
                    <a:pos x="169" y="98"/>
                  </a:cxn>
                  <a:cxn ang="0">
                    <a:pos x="0" y="98"/>
                  </a:cxn>
                  <a:cxn ang="0">
                    <a:pos x="0" y="0"/>
                  </a:cxn>
                </a:cxnLst>
                <a:rect l="0" t="0" r="r" b="b"/>
                <a:pathLst>
                  <a:path w="171" h="100">
                    <a:moveTo>
                      <a:pt x="0" y="0"/>
                    </a:moveTo>
                    <a:lnTo>
                      <a:pt x="171" y="0"/>
                    </a:lnTo>
                    <a:lnTo>
                      <a:pt x="171" y="100"/>
                    </a:lnTo>
                    <a:lnTo>
                      <a:pt x="0" y="10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9" y="0"/>
                    </a:lnTo>
                    <a:lnTo>
                      <a:pt x="169" y="98"/>
                    </a:lnTo>
                    <a:lnTo>
                      <a:pt x="0" y="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B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7" name="Freeform 8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9" cy="9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9" y="0"/>
                  </a:cxn>
                  <a:cxn ang="0">
                    <a:pos x="169" y="98"/>
                  </a:cxn>
                  <a:cxn ang="0">
                    <a:pos x="0" y="9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7" y="0"/>
                  </a:cxn>
                  <a:cxn ang="0">
                    <a:pos x="167" y="97"/>
                  </a:cxn>
                  <a:cxn ang="0">
                    <a:pos x="0" y="97"/>
                  </a:cxn>
                  <a:cxn ang="0">
                    <a:pos x="0" y="0"/>
                  </a:cxn>
                </a:cxnLst>
                <a:rect l="0" t="0" r="r" b="b"/>
                <a:pathLst>
                  <a:path w="169" h="98">
                    <a:moveTo>
                      <a:pt x="0" y="0"/>
                    </a:moveTo>
                    <a:lnTo>
                      <a:pt x="169" y="0"/>
                    </a:lnTo>
                    <a:lnTo>
                      <a:pt x="169" y="98"/>
                    </a:lnTo>
                    <a:lnTo>
                      <a:pt x="0" y="9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7" y="0"/>
                    </a:lnTo>
                    <a:lnTo>
                      <a:pt x="167" y="9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8" name="Freeform 8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7" cy="9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7" y="0"/>
                  </a:cxn>
                  <a:cxn ang="0">
                    <a:pos x="167" y="97"/>
                  </a:cxn>
                  <a:cxn ang="0">
                    <a:pos x="0" y="9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6" y="0"/>
                  </a:cxn>
                  <a:cxn ang="0">
                    <a:pos x="166" y="96"/>
                  </a:cxn>
                  <a:cxn ang="0">
                    <a:pos x="0" y="96"/>
                  </a:cxn>
                  <a:cxn ang="0">
                    <a:pos x="0" y="0"/>
                  </a:cxn>
                </a:cxnLst>
                <a:rect l="0" t="0" r="r" b="b"/>
                <a:pathLst>
                  <a:path w="167" h="97">
                    <a:moveTo>
                      <a:pt x="0" y="0"/>
                    </a:moveTo>
                    <a:lnTo>
                      <a:pt x="167" y="0"/>
                    </a:lnTo>
                    <a:lnTo>
                      <a:pt x="167" y="9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96"/>
                    </a:lnTo>
                    <a:lnTo>
                      <a:pt x="0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1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9" name="Freeform 8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6" cy="9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6" y="0"/>
                  </a:cxn>
                  <a:cxn ang="0">
                    <a:pos x="166" y="96"/>
                  </a:cxn>
                  <a:cxn ang="0">
                    <a:pos x="0" y="9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4" y="0"/>
                  </a:cxn>
                  <a:cxn ang="0">
                    <a:pos x="164" y="95"/>
                  </a:cxn>
                  <a:cxn ang="0">
                    <a:pos x="0" y="95"/>
                  </a:cxn>
                  <a:cxn ang="0">
                    <a:pos x="0" y="0"/>
                  </a:cxn>
                </a:cxnLst>
                <a:rect l="0" t="0" r="r" b="b"/>
                <a:pathLst>
                  <a:path w="166" h="96">
                    <a:moveTo>
                      <a:pt x="0" y="0"/>
                    </a:moveTo>
                    <a:lnTo>
                      <a:pt x="166" y="0"/>
                    </a:lnTo>
                    <a:lnTo>
                      <a:pt x="166" y="96"/>
                    </a:lnTo>
                    <a:lnTo>
                      <a:pt x="0" y="9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4" y="0"/>
                    </a:lnTo>
                    <a:lnTo>
                      <a:pt x="164" y="95"/>
                    </a:lnTo>
                    <a:lnTo>
                      <a:pt x="0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0" name="Freeform 8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4" cy="9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4" y="0"/>
                  </a:cxn>
                  <a:cxn ang="0">
                    <a:pos x="164" y="95"/>
                  </a:cxn>
                  <a:cxn ang="0">
                    <a:pos x="0" y="9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2" y="0"/>
                  </a:cxn>
                  <a:cxn ang="0">
                    <a:pos x="162" y="94"/>
                  </a:cxn>
                  <a:cxn ang="0">
                    <a:pos x="0" y="94"/>
                  </a:cxn>
                  <a:cxn ang="0">
                    <a:pos x="0" y="0"/>
                  </a:cxn>
                </a:cxnLst>
                <a:rect l="0" t="0" r="r" b="b"/>
                <a:pathLst>
                  <a:path w="164" h="95">
                    <a:moveTo>
                      <a:pt x="0" y="0"/>
                    </a:moveTo>
                    <a:lnTo>
                      <a:pt x="164" y="0"/>
                    </a:lnTo>
                    <a:lnTo>
                      <a:pt x="164" y="95"/>
                    </a:lnTo>
                    <a:lnTo>
                      <a:pt x="0" y="9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2" y="0"/>
                    </a:lnTo>
                    <a:lnTo>
                      <a:pt x="162" y="94"/>
                    </a:lnTo>
                    <a:lnTo>
                      <a:pt x="0" y="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6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1" name="Freeform 8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2" cy="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2" y="0"/>
                  </a:cxn>
                  <a:cxn ang="0">
                    <a:pos x="162" y="94"/>
                  </a:cxn>
                  <a:cxn ang="0">
                    <a:pos x="0" y="9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0" y="0"/>
                  </a:cxn>
                  <a:cxn ang="0">
                    <a:pos x="160" y="93"/>
                  </a:cxn>
                  <a:cxn ang="0">
                    <a:pos x="0" y="93"/>
                  </a:cxn>
                  <a:cxn ang="0">
                    <a:pos x="0" y="0"/>
                  </a:cxn>
                </a:cxnLst>
                <a:rect l="0" t="0" r="r" b="b"/>
                <a:pathLst>
                  <a:path w="162" h="94">
                    <a:moveTo>
                      <a:pt x="0" y="0"/>
                    </a:moveTo>
                    <a:lnTo>
                      <a:pt x="162" y="0"/>
                    </a:lnTo>
                    <a:lnTo>
                      <a:pt x="162" y="94"/>
                    </a:lnTo>
                    <a:lnTo>
                      <a:pt x="0" y="9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0" y="0"/>
                    </a:lnTo>
                    <a:lnTo>
                      <a:pt x="160" y="93"/>
                    </a:lnTo>
                    <a:lnTo>
                      <a:pt x="0" y="9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2" name="Freeform 8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0" cy="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0" y="0"/>
                  </a:cxn>
                  <a:cxn ang="0">
                    <a:pos x="160" y="93"/>
                  </a:cxn>
                  <a:cxn ang="0">
                    <a:pos x="0" y="9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58" y="0"/>
                  </a:cxn>
                  <a:cxn ang="0">
                    <a:pos x="158" y="92"/>
                  </a:cxn>
                  <a:cxn ang="0">
                    <a:pos x="0" y="92"/>
                  </a:cxn>
                  <a:cxn ang="0">
                    <a:pos x="0" y="0"/>
                  </a:cxn>
                </a:cxnLst>
                <a:rect l="0" t="0" r="r" b="b"/>
                <a:pathLst>
                  <a:path w="160" h="93">
                    <a:moveTo>
                      <a:pt x="0" y="0"/>
                    </a:moveTo>
                    <a:lnTo>
                      <a:pt x="160" y="0"/>
                    </a:lnTo>
                    <a:lnTo>
                      <a:pt x="160" y="93"/>
                    </a:lnTo>
                    <a:lnTo>
                      <a:pt x="0" y="9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58" y="0"/>
                    </a:lnTo>
                    <a:lnTo>
                      <a:pt x="158" y="92"/>
                    </a:lnTo>
                    <a:lnTo>
                      <a:pt x="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3" name="Freeform 8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58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8" y="0"/>
                  </a:cxn>
                  <a:cxn ang="0">
                    <a:pos x="158" y="92"/>
                  </a:cxn>
                  <a:cxn ang="0">
                    <a:pos x="0" y="9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57" y="0"/>
                  </a:cxn>
                  <a:cxn ang="0">
                    <a:pos x="157" y="91"/>
                  </a:cxn>
                  <a:cxn ang="0">
                    <a:pos x="0" y="91"/>
                  </a:cxn>
                  <a:cxn ang="0">
                    <a:pos x="0" y="0"/>
                  </a:cxn>
                </a:cxnLst>
                <a:rect l="0" t="0" r="r" b="b"/>
                <a:pathLst>
                  <a:path w="158" h="92">
                    <a:moveTo>
                      <a:pt x="0" y="0"/>
                    </a:moveTo>
                    <a:lnTo>
                      <a:pt x="158" y="0"/>
                    </a:lnTo>
                    <a:lnTo>
                      <a:pt x="158" y="92"/>
                    </a:lnTo>
                    <a:lnTo>
                      <a:pt x="0" y="9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57" y="0"/>
                    </a:lnTo>
                    <a:lnTo>
                      <a:pt x="157" y="91"/>
                    </a:lnTo>
                    <a:lnTo>
                      <a:pt x="0" y="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F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4" name="Freeform 8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57" cy="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7" y="0"/>
                  </a:cxn>
                  <a:cxn ang="0">
                    <a:pos x="157" y="91"/>
                  </a:cxn>
                  <a:cxn ang="0">
                    <a:pos x="0" y="9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55" y="0"/>
                  </a:cxn>
                  <a:cxn ang="0">
                    <a:pos x="155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157" h="91">
                    <a:moveTo>
                      <a:pt x="0" y="0"/>
                    </a:moveTo>
                    <a:lnTo>
                      <a:pt x="157" y="0"/>
                    </a:lnTo>
                    <a:lnTo>
                      <a:pt x="157" y="91"/>
                    </a:lnTo>
                    <a:lnTo>
                      <a:pt x="0" y="9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55" y="0"/>
                    </a:lnTo>
                    <a:lnTo>
                      <a:pt x="155" y="90"/>
                    </a:lnTo>
                    <a:lnTo>
                      <a:pt x="0" y="9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5" name="Freeform 8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55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5" y="0"/>
                  </a:cxn>
                  <a:cxn ang="0">
                    <a:pos x="155" y="90"/>
                  </a:cxn>
                  <a:cxn ang="0">
                    <a:pos x="0" y="9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53" y="0"/>
                  </a:cxn>
                  <a:cxn ang="0">
                    <a:pos x="153" y="89"/>
                  </a:cxn>
                  <a:cxn ang="0">
                    <a:pos x="0" y="89"/>
                  </a:cxn>
                  <a:cxn ang="0">
                    <a:pos x="0" y="0"/>
                  </a:cxn>
                </a:cxnLst>
                <a:rect l="0" t="0" r="r" b="b"/>
                <a:pathLst>
                  <a:path w="155" h="90">
                    <a:moveTo>
                      <a:pt x="0" y="0"/>
                    </a:moveTo>
                    <a:lnTo>
                      <a:pt x="155" y="0"/>
                    </a:lnTo>
                    <a:lnTo>
                      <a:pt x="155" y="90"/>
                    </a:lnTo>
                    <a:lnTo>
                      <a:pt x="0" y="9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53" y="0"/>
                    </a:lnTo>
                    <a:lnTo>
                      <a:pt x="153" y="89"/>
                    </a:lnTo>
                    <a:lnTo>
                      <a:pt x="0" y="8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5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6" name="Freeform 9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53" cy="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3" y="0"/>
                  </a:cxn>
                  <a:cxn ang="0">
                    <a:pos x="153" y="89"/>
                  </a:cxn>
                  <a:cxn ang="0">
                    <a:pos x="0" y="8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51" y="0"/>
                  </a:cxn>
                  <a:cxn ang="0">
                    <a:pos x="151" y="88"/>
                  </a:cxn>
                  <a:cxn ang="0">
                    <a:pos x="0" y="88"/>
                  </a:cxn>
                  <a:cxn ang="0">
                    <a:pos x="0" y="0"/>
                  </a:cxn>
                </a:cxnLst>
                <a:rect l="0" t="0" r="r" b="b"/>
                <a:pathLst>
                  <a:path w="153" h="89">
                    <a:moveTo>
                      <a:pt x="0" y="0"/>
                    </a:moveTo>
                    <a:lnTo>
                      <a:pt x="153" y="0"/>
                    </a:lnTo>
                    <a:lnTo>
                      <a:pt x="153" y="89"/>
                    </a:lnTo>
                    <a:lnTo>
                      <a:pt x="0" y="8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51" y="0"/>
                    </a:lnTo>
                    <a:lnTo>
                      <a:pt x="151" y="88"/>
                    </a:lnTo>
                    <a:lnTo>
                      <a:pt x="0" y="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9FE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7" name="Freeform 9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51" cy="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1" y="0"/>
                  </a:cxn>
                  <a:cxn ang="0">
                    <a:pos x="151" y="88"/>
                  </a:cxn>
                  <a:cxn ang="0">
                    <a:pos x="0" y="8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50" y="0"/>
                  </a:cxn>
                  <a:cxn ang="0">
                    <a:pos x="150" y="87"/>
                  </a:cxn>
                  <a:cxn ang="0">
                    <a:pos x="0" y="87"/>
                  </a:cxn>
                  <a:cxn ang="0">
                    <a:pos x="0" y="0"/>
                  </a:cxn>
                </a:cxnLst>
                <a:rect l="0" t="0" r="r" b="b"/>
                <a:pathLst>
                  <a:path w="151" h="88">
                    <a:moveTo>
                      <a:pt x="0" y="0"/>
                    </a:moveTo>
                    <a:lnTo>
                      <a:pt x="151" y="0"/>
                    </a:lnTo>
                    <a:lnTo>
                      <a:pt x="151" y="88"/>
                    </a:lnTo>
                    <a:lnTo>
                      <a:pt x="0" y="8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50" y="0"/>
                    </a:lnTo>
                    <a:lnTo>
                      <a:pt x="150" y="87"/>
                    </a:lnTo>
                    <a:lnTo>
                      <a:pt x="0" y="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C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8" name="Freeform 9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50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0" y="0"/>
                  </a:cxn>
                  <a:cxn ang="0">
                    <a:pos x="150" y="87"/>
                  </a:cxn>
                  <a:cxn ang="0">
                    <a:pos x="0" y="8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48" y="0"/>
                  </a:cxn>
                  <a:cxn ang="0">
                    <a:pos x="148" y="86"/>
                  </a:cxn>
                  <a:cxn ang="0">
                    <a:pos x="0" y="86"/>
                  </a:cxn>
                  <a:cxn ang="0">
                    <a:pos x="0" y="0"/>
                  </a:cxn>
                </a:cxnLst>
                <a:rect l="0" t="0" r="r" b="b"/>
                <a:pathLst>
                  <a:path w="150" h="87">
                    <a:moveTo>
                      <a:pt x="0" y="0"/>
                    </a:moveTo>
                    <a:lnTo>
                      <a:pt x="150" y="0"/>
                    </a:lnTo>
                    <a:lnTo>
                      <a:pt x="150" y="87"/>
                    </a:lnTo>
                    <a:lnTo>
                      <a:pt x="0" y="8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48" y="0"/>
                    </a:lnTo>
                    <a:lnTo>
                      <a:pt x="148" y="86"/>
                    </a:lnTo>
                    <a:lnTo>
                      <a:pt x="0" y="8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9" name="Freeform 9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48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8" y="0"/>
                  </a:cxn>
                  <a:cxn ang="0">
                    <a:pos x="148" y="86"/>
                  </a:cxn>
                  <a:cxn ang="0">
                    <a:pos x="0" y="8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46" y="0"/>
                  </a:cxn>
                  <a:cxn ang="0">
                    <a:pos x="146" y="85"/>
                  </a:cxn>
                  <a:cxn ang="0">
                    <a:pos x="0" y="85"/>
                  </a:cxn>
                  <a:cxn ang="0">
                    <a:pos x="0" y="0"/>
                  </a:cxn>
                </a:cxnLst>
                <a:rect l="0" t="0" r="r" b="b"/>
                <a:pathLst>
                  <a:path w="148" h="86">
                    <a:moveTo>
                      <a:pt x="0" y="0"/>
                    </a:moveTo>
                    <a:lnTo>
                      <a:pt x="148" y="0"/>
                    </a:lnTo>
                    <a:lnTo>
                      <a:pt x="148" y="86"/>
                    </a:lnTo>
                    <a:lnTo>
                      <a:pt x="0" y="8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46" y="0"/>
                    </a:lnTo>
                    <a:lnTo>
                      <a:pt x="146" y="85"/>
                    </a:lnTo>
                    <a:lnTo>
                      <a:pt x="0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0" name="Freeform 9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46" cy="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6" y="0"/>
                  </a:cxn>
                  <a:cxn ang="0">
                    <a:pos x="146" y="85"/>
                  </a:cxn>
                  <a:cxn ang="0">
                    <a:pos x="0" y="8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44" y="0"/>
                  </a:cxn>
                  <a:cxn ang="0">
                    <a:pos x="144" y="84"/>
                  </a:cxn>
                  <a:cxn ang="0">
                    <a:pos x="0" y="84"/>
                  </a:cxn>
                  <a:cxn ang="0">
                    <a:pos x="0" y="0"/>
                  </a:cxn>
                </a:cxnLst>
                <a:rect l="0" t="0" r="r" b="b"/>
                <a:pathLst>
                  <a:path w="146" h="85">
                    <a:moveTo>
                      <a:pt x="0" y="0"/>
                    </a:moveTo>
                    <a:lnTo>
                      <a:pt x="146" y="0"/>
                    </a:lnTo>
                    <a:lnTo>
                      <a:pt x="146" y="85"/>
                    </a:lnTo>
                    <a:lnTo>
                      <a:pt x="0" y="8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44" y="0"/>
                    </a:lnTo>
                    <a:lnTo>
                      <a:pt x="144" y="84"/>
                    </a:lnTo>
                    <a:lnTo>
                      <a:pt x="0" y="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6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1" name="Freeform 9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44" cy="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0"/>
                  </a:cxn>
                  <a:cxn ang="0">
                    <a:pos x="144" y="84"/>
                  </a:cxn>
                  <a:cxn ang="0">
                    <a:pos x="0" y="8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43" y="0"/>
                  </a:cxn>
                  <a:cxn ang="0">
                    <a:pos x="143" y="83"/>
                  </a:cxn>
                  <a:cxn ang="0">
                    <a:pos x="0" y="83"/>
                  </a:cxn>
                  <a:cxn ang="0">
                    <a:pos x="0" y="0"/>
                  </a:cxn>
                </a:cxnLst>
                <a:rect l="0" t="0" r="r" b="b"/>
                <a:pathLst>
                  <a:path w="144" h="84">
                    <a:moveTo>
                      <a:pt x="0" y="0"/>
                    </a:moveTo>
                    <a:lnTo>
                      <a:pt x="144" y="0"/>
                    </a:lnTo>
                    <a:lnTo>
                      <a:pt x="144" y="84"/>
                    </a:lnTo>
                    <a:lnTo>
                      <a:pt x="0" y="8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43" y="0"/>
                    </a:lnTo>
                    <a:lnTo>
                      <a:pt x="143" y="83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2" name="Freeform 9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43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3" y="0"/>
                  </a:cxn>
                  <a:cxn ang="0">
                    <a:pos x="143" y="83"/>
                  </a:cxn>
                  <a:cxn ang="0">
                    <a:pos x="0" y="8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41" y="0"/>
                  </a:cxn>
                  <a:cxn ang="0">
                    <a:pos x="141" y="82"/>
                  </a:cxn>
                  <a:cxn ang="0">
                    <a:pos x="0" y="82"/>
                  </a:cxn>
                  <a:cxn ang="0">
                    <a:pos x="0" y="0"/>
                  </a:cxn>
                </a:cxnLst>
                <a:rect l="0" t="0" r="r" b="b"/>
                <a:pathLst>
                  <a:path w="143" h="83">
                    <a:moveTo>
                      <a:pt x="0" y="0"/>
                    </a:moveTo>
                    <a:lnTo>
                      <a:pt x="143" y="0"/>
                    </a:lnTo>
                    <a:lnTo>
                      <a:pt x="143" y="83"/>
                    </a:lnTo>
                    <a:lnTo>
                      <a:pt x="0" y="8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41" y="0"/>
                    </a:lnTo>
                    <a:lnTo>
                      <a:pt x="141" y="82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C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3" name="Freeform 9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41" cy="8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1" y="0"/>
                  </a:cxn>
                  <a:cxn ang="0">
                    <a:pos x="141" y="82"/>
                  </a:cxn>
                  <a:cxn ang="0">
                    <a:pos x="0" y="8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9" y="0"/>
                  </a:cxn>
                  <a:cxn ang="0">
                    <a:pos x="139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141" h="82">
                    <a:moveTo>
                      <a:pt x="0" y="0"/>
                    </a:moveTo>
                    <a:lnTo>
                      <a:pt x="141" y="0"/>
                    </a:lnTo>
                    <a:lnTo>
                      <a:pt x="141" y="82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39" y="0"/>
                    </a:lnTo>
                    <a:lnTo>
                      <a:pt x="139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4" name="Freeform 9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39" cy="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9" y="0"/>
                  </a:cxn>
                  <a:cxn ang="0">
                    <a:pos x="139" y="80"/>
                  </a:cxn>
                  <a:cxn ang="0">
                    <a:pos x="0" y="8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7" y="0"/>
                  </a:cxn>
                  <a:cxn ang="0">
                    <a:pos x="137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139" h="80">
                    <a:moveTo>
                      <a:pt x="0" y="0"/>
                    </a:moveTo>
                    <a:lnTo>
                      <a:pt x="139" y="0"/>
                    </a:lnTo>
                    <a:lnTo>
                      <a:pt x="139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37" y="0"/>
                    </a:lnTo>
                    <a:lnTo>
                      <a:pt x="137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5" name="Freeform 9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37" cy="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7" y="0"/>
                  </a:cxn>
                  <a:cxn ang="0">
                    <a:pos x="137" y="80"/>
                  </a:cxn>
                  <a:cxn ang="0">
                    <a:pos x="0" y="8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5" y="0"/>
                  </a:cxn>
                  <a:cxn ang="0">
                    <a:pos x="135" y="79"/>
                  </a:cxn>
                  <a:cxn ang="0">
                    <a:pos x="0" y="79"/>
                  </a:cxn>
                  <a:cxn ang="0">
                    <a:pos x="0" y="0"/>
                  </a:cxn>
                </a:cxnLst>
                <a:rect l="0" t="0" r="r" b="b"/>
                <a:pathLst>
                  <a:path w="137" h="80">
                    <a:moveTo>
                      <a:pt x="0" y="0"/>
                    </a:moveTo>
                    <a:lnTo>
                      <a:pt x="137" y="0"/>
                    </a:lnTo>
                    <a:lnTo>
                      <a:pt x="137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35" y="0"/>
                    </a:lnTo>
                    <a:lnTo>
                      <a:pt x="135" y="79"/>
                    </a:lnTo>
                    <a:lnTo>
                      <a:pt x="0" y="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6" name="Freeform 10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35" cy="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5" y="0"/>
                  </a:cxn>
                  <a:cxn ang="0">
                    <a:pos x="135" y="79"/>
                  </a:cxn>
                  <a:cxn ang="0">
                    <a:pos x="0" y="7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4" y="0"/>
                  </a:cxn>
                  <a:cxn ang="0">
                    <a:pos x="134" y="77"/>
                  </a:cxn>
                  <a:cxn ang="0">
                    <a:pos x="0" y="77"/>
                  </a:cxn>
                  <a:cxn ang="0">
                    <a:pos x="0" y="0"/>
                  </a:cxn>
                </a:cxnLst>
                <a:rect l="0" t="0" r="r" b="b"/>
                <a:pathLst>
                  <a:path w="135" h="79">
                    <a:moveTo>
                      <a:pt x="0" y="0"/>
                    </a:moveTo>
                    <a:lnTo>
                      <a:pt x="135" y="0"/>
                    </a:lnTo>
                    <a:lnTo>
                      <a:pt x="135" y="79"/>
                    </a:lnTo>
                    <a:lnTo>
                      <a:pt x="0" y="7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34" y="0"/>
                    </a:lnTo>
                    <a:lnTo>
                      <a:pt x="134" y="77"/>
                    </a:lnTo>
                    <a:lnTo>
                      <a:pt x="0" y="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7" name="Freeform 10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34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4" y="0"/>
                  </a:cxn>
                  <a:cxn ang="0">
                    <a:pos x="134" y="77"/>
                  </a:cxn>
                  <a:cxn ang="0">
                    <a:pos x="0" y="7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2" y="0"/>
                  </a:cxn>
                  <a:cxn ang="0">
                    <a:pos x="132" y="76"/>
                  </a:cxn>
                  <a:cxn ang="0">
                    <a:pos x="0" y="76"/>
                  </a:cxn>
                  <a:cxn ang="0">
                    <a:pos x="0" y="0"/>
                  </a:cxn>
                </a:cxnLst>
                <a:rect l="0" t="0" r="r" b="b"/>
                <a:pathLst>
                  <a:path w="134" h="77">
                    <a:moveTo>
                      <a:pt x="0" y="0"/>
                    </a:moveTo>
                    <a:lnTo>
                      <a:pt x="134" y="0"/>
                    </a:lnTo>
                    <a:lnTo>
                      <a:pt x="134" y="77"/>
                    </a:lnTo>
                    <a:lnTo>
                      <a:pt x="0" y="7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32" y="0"/>
                    </a:lnTo>
                    <a:lnTo>
                      <a:pt x="132" y="76"/>
                    </a:lnTo>
                    <a:lnTo>
                      <a:pt x="0" y="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8" name="Freeform 10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3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2" y="0"/>
                  </a:cxn>
                  <a:cxn ang="0">
                    <a:pos x="132" y="76"/>
                  </a:cxn>
                  <a:cxn ang="0">
                    <a:pos x="0" y="7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0" y="0"/>
                  </a:cxn>
                  <a:cxn ang="0">
                    <a:pos x="130" y="76"/>
                  </a:cxn>
                  <a:cxn ang="0">
                    <a:pos x="0" y="76"/>
                  </a:cxn>
                  <a:cxn ang="0">
                    <a:pos x="0" y="0"/>
                  </a:cxn>
                </a:cxnLst>
                <a:rect l="0" t="0" r="r" b="b"/>
                <a:pathLst>
                  <a:path w="132" h="76">
                    <a:moveTo>
                      <a:pt x="0" y="0"/>
                    </a:moveTo>
                    <a:lnTo>
                      <a:pt x="132" y="0"/>
                    </a:lnTo>
                    <a:lnTo>
                      <a:pt x="132" y="76"/>
                    </a:lnTo>
                    <a:lnTo>
                      <a:pt x="0" y="7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30" y="0"/>
                    </a:lnTo>
                    <a:lnTo>
                      <a:pt x="130" y="76"/>
                    </a:lnTo>
                    <a:lnTo>
                      <a:pt x="0" y="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9" name="Freeform 10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30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0" y="0"/>
                  </a:cxn>
                  <a:cxn ang="0">
                    <a:pos x="130" y="76"/>
                  </a:cxn>
                  <a:cxn ang="0">
                    <a:pos x="0" y="7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128" y="75"/>
                  </a:cxn>
                  <a:cxn ang="0">
                    <a:pos x="0" y="75"/>
                  </a:cxn>
                  <a:cxn ang="0">
                    <a:pos x="0" y="0"/>
                  </a:cxn>
                </a:cxnLst>
                <a:rect l="0" t="0" r="r" b="b"/>
                <a:pathLst>
                  <a:path w="130" h="76">
                    <a:moveTo>
                      <a:pt x="0" y="0"/>
                    </a:moveTo>
                    <a:lnTo>
                      <a:pt x="130" y="0"/>
                    </a:lnTo>
                    <a:lnTo>
                      <a:pt x="130" y="76"/>
                    </a:lnTo>
                    <a:lnTo>
                      <a:pt x="0" y="7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28" y="0"/>
                    </a:lnTo>
                    <a:lnTo>
                      <a:pt x="128" y="75"/>
                    </a:lnTo>
                    <a:lnTo>
                      <a:pt x="0" y="7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0" name="Freeform 10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28" cy="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0"/>
                  </a:cxn>
                  <a:cxn ang="0">
                    <a:pos x="128" y="75"/>
                  </a:cxn>
                  <a:cxn ang="0">
                    <a:pos x="0" y="7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7" y="0"/>
                  </a:cxn>
                  <a:cxn ang="0">
                    <a:pos x="127" y="73"/>
                  </a:cxn>
                  <a:cxn ang="0">
                    <a:pos x="0" y="73"/>
                  </a:cxn>
                  <a:cxn ang="0">
                    <a:pos x="0" y="0"/>
                  </a:cxn>
                </a:cxnLst>
                <a:rect l="0" t="0" r="r" b="b"/>
                <a:pathLst>
                  <a:path w="128" h="75">
                    <a:moveTo>
                      <a:pt x="0" y="0"/>
                    </a:moveTo>
                    <a:lnTo>
                      <a:pt x="128" y="0"/>
                    </a:lnTo>
                    <a:lnTo>
                      <a:pt x="128" y="75"/>
                    </a:lnTo>
                    <a:lnTo>
                      <a:pt x="0" y="7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27" y="0"/>
                    </a:lnTo>
                    <a:lnTo>
                      <a:pt x="127" y="73"/>
                    </a:lnTo>
                    <a:lnTo>
                      <a:pt x="0" y="7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1" name="Freeform 10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27" cy="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0"/>
                  </a:cxn>
                  <a:cxn ang="0">
                    <a:pos x="127" y="73"/>
                  </a:cxn>
                  <a:cxn ang="0">
                    <a:pos x="0" y="7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5" y="0"/>
                  </a:cxn>
                  <a:cxn ang="0">
                    <a:pos x="125" y="72"/>
                  </a:cxn>
                  <a:cxn ang="0">
                    <a:pos x="0" y="72"/>
                  </a:cxn>
                  <a:cxn ang="0">
                    <a:pos x="0" y="0"/>
                  </a:cxn>
                </a:cxnLst>
                <a:rect l="0" t="0" r="r" b="b"/>
                <a:pathLst>
                  <a:path w="127" h="73">
                    <a:moveTo>
                      <a:pt x="0" y="0"/>
                    </a:moveTo>
                    <a:lnTo>
                      <a:pt x="127" y="0"/>
                    </a:lnTo>
                    <a:lnTo>
                      <a:pt x="127" y="73"/>
                    </a:lnTo>
                    <a:lnTo>
                      <a:pt x="0" y="7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25" y="0"/>
                    </a:lnTo>
                    <a:lnTo>
                      <a:pt x="125" y="72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D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2" name="Freeform 10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25" cy="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5" y="0"/>
                  </a:cxn>
                  <a:cxn ang="0">
                    <a:pos x="125" y="72"/>
                  </a:cxn>
                  <a:cxn ang="0">
                    <a:pos x="0" y="7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3" y="0"/>
                  </a:cxn>
                  <a:cxn ang="0">
                    <a:pos x="123" y="72"/>
                  </a:cxn>
                  <a:cxn ang="0">
                    <a:pos x="0" y="72"/>
                  </a:cxn>
                  <a:cxn ang="0">
                    <a:pos x="0" y="0"/>
                  </a:cxn>
                </a:cxnLst>
                <a:rect l="0" t="0" r="r" b="b"/>
                <a:pathLst>
                  <a:path w="125" h="7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72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23" y="0"/>
                    </a:lnTo>
                    <a:lnTo>
                      <a:pt x="123" y="72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3" name="Freeform 10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23" cy="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3" y="0"/>
                  </a:cxn>
                  <a:cxn ang="0">
                    <a:pos x="123" y="72"/>
                  </a:cxn>
                  <a:cxn ang="0">
                    <a:pos x="0" y="7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1" y="0"/>
                  </a:cxn>
                  <a:cxn ang="0">
                    <a:pos x="121" y="70"/>
                  </a:cxn>
                  <a:cxn ang="0">
                    <a:pos x="0" y="70"/>
                  </a:cxn>
                  <a:cxn ang="0">
                    <a:pos x="0" y="0"/>
                  </a:cxn>
                </a:cxnLst>
                <a:rect l="0" t="0" r="r" b="b"/>
                <a:pathLst>
                  <a:path w="123" h="72">
                    <a:moveTo>
                      <a:pt x="0" y="0"/>
                    </a:moveTo>
                    <a:lnTo>
                      <a:pt x="123" y="0"/>
                    </a:lnTo>
                    <a:lnTo>
                      <a:pt x="123" y="72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21" y="0"/>
                    </a:lnTo>
                    <a:lnTo>
                      <a:pt x="121" y="70"/>
                    </a:lnTo>
                    <a:lnTo>
                      <a:pt x="0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4" name="Freeform 10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21" cy="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1" y="0"/>
                  </a:cxn>
                  <a:cxn ang="0">
                    <a:pos x="121" y="70"/>
                  </a:cxn>
                  <a:cxn ang="0">
                    <a:pos x="0" y="7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9" y="0"/>
                  </a:cxn>
                  <a:cxn ang="0">
                    <a:pos x="119" y="69"/>
                  </a:cxn>
                  <a:cxn ang="0">
                    <a:pos x="0" y="69"/>
                  </a:cxn>
                  <a:cxn ang="0">
                    <a:pos x="0" y="0"/>
                  </a:cxn>
                </a:cxnLst>
                <a:rect l="0" t="0" r="r" b="b"/>
                <a:pathLst>
                  <a:path w="121" h="70">
                    <a:moveTo>
                      <a:pt x="0" y="0"/>
                    </a:moveTo>
                    <a:lnTo>
                      <a:pt x="121" y="0"/>
                    </a:lnTo>
                    <a:lnTo>
                      <a:pt x="121" y="70"/>
                    </a:lnTo>
                    <a:lnTo>
                      <a:pt x="0" y="7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19" y="0"/>
                    </a:lnTo>
                    <a:lnTo>
                      <a:pt x="119" y="69"/>
                    </a:lnTo>
                    <a:lnTo>
                      <a:pt x="0" y="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7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5" name="Freeform 10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19" cy="6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9" y="0"/>
                  </a:cxn>
                  <a:cxn ang="0">
                    <a:pos x="119" y="69"/>
                  </a:cxn>
                  <a:cxn ang="0">
                    <a:pos x="0" y="6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68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119" h="69">
                    <a:moveTo>
                      <a:pt x="0" y="0"/>
                    </a:moveTo>
                    <a:lnTo>
                      <a:pt x="119" y="0"/>
                    </a:lnTo>
                    <a:lnTo>
                      <a:pt x="119" y="69"/>
                    </a:lnTo>
                    <a:lnTo>
                      <a:pt x="0" y="6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18" y="0"/>
                    </a:lnTo>
                    <a:lnTo>
                      <a:pt x="118" y="68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A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6" name="Freeform 11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18" cy="6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68"/>
                  </a:cxn>
                  <a:cxn ang="0">
                    <a:pos x="0" y="6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67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118" h="68">
                    <a:moveTo>
                      <a:pt x="0" y="0"/>
                    </a:moveTo>
                    <a:lnTo>
                      <a:pt x="118" y="0"/>
                    </a:lnTo>
                    <a:lnTo>
                      <a:pt x="118" y="68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16" y="0"/>
                    </a:lnTo>
                    <a:lnTo>
                      <a:pt x="116" y="67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D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7" name="Freeform 11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16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67"/>
                  </a:cxn>
                  <a:cxn ang="0">
                    <a:pos x="0" y="6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4" y="0"/>
                  </a:cxn>
                  <a:cxn ang="0">
                    <a:pos x="114" y="66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116" h="67">
                    <a:moveTo>
                      <a:pt x="0" y="0"/>
                    </a:moveTo>
                    <a:lnTo>
                      <a:pt x="116" y="0"/>
                    </a:lnTo>
                    <a:lnTo>
                      <a:pt x="116" y="67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14" y="0"/>
                    </a:lnTo>
                    <a:lnTo>
                      <a:pt x="114" y="66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0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8" name="Freeform 11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14" cy="6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4" y="0"/>
                  </a:cxn>
                  <a:cxn ang="0">
                    <a:pos x="114" y="66"/>
                  </a:cxn>
                  <a:cxn ang="0">
                    <a:pos x="0" y="6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2" y="0"/>
                  </a:cxn>
                  <a:cxn ang="0">
                    <a:pos x="112" y="65"/>
                  </a:cxn>
                  <a:cxn ang="0">
                    <a:pos x="0" y="65"/>
                  </a:cxn>
                  <a:cxn ang="0">
                    <a:pos x="0" y="0"/>
                  </a:cxn>
                </a:cxnLst>
                <a:rect l="0" t="0" r="r" b="b"/>
                <a:pathLst>
                  <a:path w="114" h="66">
                    <a:moveTo>
                      <a:pt x="0" y="0"/>
                    </a:moveTo>
                    <a:lnTo>
                      <a:pt x="114" y="0"/>
                    </a:lnTo>
                    <a:lnTo>
                      <a:pt x="114" y="66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12" y="0"/>
                    </a:lnTo>
                    <a:lnTo>
                      <a:pt x="112" y="65"/>
                    </a:lnTo>
                    <a:lnTo>
                      <a:pt x="0" y="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9" name="Freeform 11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12" cy="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2" y="0"/>
                  </a:cxn>
                  <a:cxn ang="0">
                    <a:pos x="112" y="65"/>
                  </a:cxn>
                  <a:cxn ang="0">
                    <a:pos x="0" y="6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1" y="0"/>
                  </a:cxn>
                  <a:cxn ang="0">
                    <a:pos x="111" y="64"/>
                  </a:cxn>
                  <a:cxn ang="0">
                    <a:pos x="0" y="64"/>
                  </a:cxn>
                  <a:cxn ang="0">
                    <a:pos x="0" y="0"/>
                  </a:cxn>
                </a:cxnLst>
                <a:rect l="0" t="0" r="r" b="b"/>
                <a:pathLst>
                  <a:path w="112" h="65">
                    <a:moveTo>
                      <a:pt x="0" y="0"/>
                    </a:moveTo>
                    <a:lnTo>
                      <a:pt x="112" y="0"/>
                    </a:lnTo>
                    <a:lnTo>
                      <a:pt x="112" y="65"/>
                    </a:lnTo>
                    <a:lnTo>
                      <a:pt x="0" y="6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11" y="0"/>
                    </a:lnTo>
                    <a:lnTo>
                      <a:pt x="111" y="64"/>
                    </a:lnTo>
                    <a:lnTo>
                      <a:pt x="0" y="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5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0" name="Freeform 11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11" cy="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1" y="0"/>
                  </a:cxn>
                  <a:cxn ang="0">
                    <a:pos x="111" y="64"/>
                  </a:cxn>
                  <a:cxn ang="0">
                    <a:pos x="0" y="6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9" y="0"/>
                  </a:cxn>
                  <a:cxn ang="0">
                    <a:pos x="109" y="63"/>
                  </a:cxn>
                  <a:cxn ang="0">
                    <a:pos x="0" y="63"/>
                  </a:cxn>
                  <a:cxn ang="0">
                    <a:pos x="0" y="0"/>
                  </a:cxn>
                </a:cxnLst>
                <a:rect l="0" t="0" r="r" b="b"/>
                <a:pathLst>
                  <a:path w="111" h="64">
                    <a:moveTo>
                      <a:pt x="0" y="0"/>
                    </a:moveTo>
                    <a:lnTo>
                      <a:pt x="111" y="0"/>
                    </a:lnTo>
                    <a:lnTo>
                      <a:pt x="111" y="64"/>
                    </a:lnTo>
                    <a:lnTo>
                      <a:pt x="0" y="6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9" y="0"/>
                    </a:lnTo>
                    <a:lnTo>
                      <a:pt x="109" y="63"/>
                    </a:lnTo>
                    <a:lnTo>
                      <a:pt x="0" y="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8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1" name="Freeform 11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9" cy="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9" y="0"/>
                  </a:cxn>
                  <a:cxn ang="0">
                    <a:pos x="109" y="63"/>
                  </a:cxn>
                  <a:cxn ang="0">
                    <a:pos x="0" y="6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7" y="0"/>
                  </a:cxn>
                  <a:cxn ang="0">
                    <a:pos x="107" y="62"/>
                  </a:cxn>
                  <a:cxn ang="0">
                    <a:pos x="0" y="62"/>
                  </a:cxn>
                  <a:cxn ang="0">
                    <a:pos x="0" y="0"/>
                  </a:cxn>
                </a:cxnLst>
                <a:rect l="0" t="0" r="r" b="b"/>
                <a:pathLst>
                  <a:path w="109" h="63">
                    <a:moveTo>
                      <a:pt x="0" y="0"/>
                    </a:moveTo>
                    <a:lnTo>
                      <a:pt x="109" y="0"/>
                    </a:lnTo>
                    <a:lnTo>
                      <a:pt x="109" y="63"/>
                    </a:lnTo>
                    <a:lnTo>
                      <a:pt x="0" y="6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7" y="0"/>
                    </a:lnTo>
                    <a:lnTo>
                      <a:pt x="107" y="62"/>
                    </a:lnTo>
                    <a:lnTo>
                      <a:pt x="0" y="6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2" name="Freeform 11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7" cy="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7" y="0"/>
                  </a:cxn>
                  <a:cxn ang="0">
                    <a:pos x="107" y="62"/>
                  </a:cxn>
                  <a:cxn ang="0">
                    <a:pos x="0" y="6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5" y="0"/>
                  </a:cxn>
                  <a:cxn ang="0">
                    <a:pos x="105" y="61"/>
                  </a:cxn>
                  <a:cxn ang="0">
                    <a:pos x="0" y="61"/>
                  </a:cxn>
                  <a:cxn ang="0">
                    <a:pos x="0" y="0"/>
                  </a:cxn>
                </a:cxnLst>
                <a:rect l="0" t="0" r="r" b="b"/>
                <a:pathLst>
                  <a:path w="107" h="62">
                    <a:moveTo>
                      <a:pt x="0" y="0"/>
                    </a:moveTo>
                    <a:lnTo>
                      <a:pt x="107" y="0"/>
                    </a:lnTo>
                    <a:lnTo>
                      <a:pt x="107" y="62"/>
                    </a:lnTo>
                    <a:lnTo>
                      <a:pt x="0" y="6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5" y="0"/>
                    </a:lnTo>
                    <a:lnTo>
                      <a:pt x="10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3" name="Freeform 11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5" cy="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5" y="0"/>
                  </a:cxn>
                  <a:cxn ang="0">
                    <a:pos x="105" y="61"/>
                  </a:cxn>
                  <a:cxn ang="0">
                    <a:pos x="0" y="6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4" y="0"/>
                  </a:cxn>
                  <a:cxn ang="0">
                    <a:pos x="104" y="60"/>
                  </a:cxn>
                  <a:cxn ang="0">
                    <a:pos x="0" y="60"/>
                  </a:cxn>
                  <a:cxn ang="0">
                    <a:pos x="0" y="0"/>
                  </a:cxn>
                </a:cxnLst>
                <a:rect l="0" t="0" r="r" b="b"/>
                <a:pathLst>
                  <a:path w="105" h="61">
                    <a:moveTo>
                      <a:pt x="0" y="0"/>
                    </a:moveTo>
                    <a:lnTo>
                      <a:pt x="105" y="0"/>
                    </a:lnTo>
                    <a:lnTo>
                      <a:pt x="10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4" y="0"/>
                    </a:lnTo>
                    <a:lnTo>
                      <a:pt x="104" y="60"/>
                    </a:lnTo>
                    <a:lnTo>
                      <a:pt x="0" y="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4" name="Freeform 11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4" cy="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4" y="0"/>
                  </a:cxn>
                  <a:cxn ang="0">
                    <a:pos x="104" y="60"/>
                  </a:cxn>
                  <a:cxn ang="0">
                    <a:pos x="0" y="6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2" y="0"/>
                  </a:cxn>
                  <a:cxn ang="0">
                    <a:pos x="102" y="59"/>
                  </a:cxn>
                  <a:cxn ang="0">
                    <a:pos x="0" y="59"/>
                  </a:cxn>
                  <a:cxn ang="0">
                    <a:pos x="0" y="0"/>
                  </a:cxn>
                </a:cxnLst>
                <a:rect l="0" t="0" r="r" b="b"/>
                <a:pathLst>
                  <a:path w="104" h="60">
                    <a:moveTo>
                      <a:pt x="0" y="0"/>
                    </a:moveTo>
                    <a:lnTo>
                      <a:pt x="104" y="0"/>
                    </a:lnTo>
                    <a:lnTo>
                      <a:pt x="104" y="60"/>
                    </a:lnTo>
                    <a:lnTo>
                      <a:pt x="0" y="6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2" y="0"/>
                    </a:lnTo>
                    <a:lnTo>
                      <a:pt x="102" y="59"/>
                    </a:lnTo>
                    <a:lnTo>
                      <a:pt x="0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5" name="Freeform 11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2" cy="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2" y="0"/>
                  </a:cxn>
                  <a:cxn ang="0">
                    <a:pos x="102" y="59"/>
                  </a:cxn>
                  <a:cxn ang="0">
                    <a:pos x="0" y="5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0" y="0"/>
                  </a:cxn>
                  <a:cxn ang="0">
                    <a:pos x="100" y="58"/>
                  </a:cxn>
                  <a:cxn ang="0">
                    <a:pos x="0" y="58"/>
                  </a:cxn>
                  <a:cxn ang="0">
                    <a:pos x="0" y="0"/>
                  </a:cxn>
                </a:cxnLst>
                <a:rect l="0" t="0" r="r" b="b"/>
                <a:pathLst>
                  <a:path w="102" h="59">
                    <a:moveTo>
                      <a:pt x="0" y="0"/>
                    </a:moveTo>
                    <a:lnTo>
                      <a:pt x="102" y="0"/>
                    </a:lnTo>
                    <a:lnTo>
                      <a:pt x="102" y="59"/>
                    </a:lnTo>
                    <a:lnTo>
                      <a:pt x="0" y="5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0" y="0"/>
                    </a:lnTo>
                    <a:lnTo>
                      <a:pt x="100" y="58"/>
                    </a:lnTo>
                    <a:lnTo>
                      <a:pt x="0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4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6" name="Freeform 12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0" cy="5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0" y="0"/>
                  </a:cxn>
                  <a:cxn ang="0">
                    <a:pos x="100" y="58"/>
                  </a:cxn>
                  <a:cxn ang="0">
                    <a:pos x="0" y="5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8" y="0"/>
                  </a:cxn>
                  <a:cxn ang="0">
                    <a:pos x="98" y="57"/>
                  </a:cxn>
                  <a:cxn ang="0">
                    <a:pos x="0" y="57"/>
                  </a:cxn>
                  <a:cxn ang="0">
                    <a:pos x="0" y="0"/>
                  </a:cxn>
                </a:cxnLst>
                <a:rect l="0" t="0" r="r" b="b"/>
                <a:pathLst>
                  <a:path w="100" h="58">
                    <a:moveTo>
                      <a:pt x="0" y="0"/>
                    </a:moveTo>
                    <a:lnTo>
                      <a:pt x="100" y="0"/>
                    </a:lnTo>
                    <a:lnTo>
                      <a:pt x="100" y="58"/>
                    </a:lnTo>
                    <a:lnTo>
                      <a:pt x="0" y="5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98" y="0"/>
                    </a:lnTo>
                    <a:lnTo>
                      <a:pt x="98" y="57"/>
                    </a:lnTo>
                    <a:lnTo>
                      <a:pt x="0" y="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7" name="Freeform 12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98" cy="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8" y="0"/>
                  </a:cxn>
                  <a:cxn ang="0">
                    <a:pos x="98" y="57"/>
                  </a:cxn>
                  <a:cxn ang="0">
                    <a:pos x="0" y="5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6" y="0"/>
                  </a:cxn>
                  <a:cxn ang="0">
                    <a:pos x="96" y="56"/>
                  </a:cxn>
                  <a:cxn ang="0">
                    <a:pos x="0" y="56"/>
                  </a:cxn>
                  <a:cxn ang="0">
                    <a:pos x="0" y="0"/>
                  </a:cxn>
                </a:cxnLst>
                <a:rect l="0" t="0" r="r" b="b"/>
                <a:pathLst>
                  <a:path w="98" h="57">
                    <a:moveTo>
                      <a:pt x="0" y="0"/>
                    </a:moveTo>
                    <a:lnTo>
                      <a:pt x="98" y="0"/>
                    </a:lnTo>
                    <a:lnTo>
                      <a:pt x="98" y="57"/>
                    </a:lnTo>
                    <a:lnTo>
                      <a:pt x="0" y="5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96" y="0"/>
                    </a:lnTo>
                    <a:lnTo>
                      <a:pt x="96" y="56"/>
                    </a:lnTo>
                    <a:lnTo>
                      <a:pt x="0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8" name="Freeform 12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96" cy="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96" y="56"/>
                  </a:cxn>
                  <a:cxn ang="0">
                    <a:pos x="0" y="5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5" y="0"/>
                  </a:cxn>
                  <a:cxn ang="0">
                    <a:pos x="95" y="55"/>
                  </a:cxn>
                  <a:cxn ang="0">
                    <a:pos x="0" y="55"/>
                  </a:cxn>
                  <a:cxn ang="0">
                    <a:pos x="0" y="0"/>
                  </a:cxn>
                </a:cxnLst>
                <a:rect l="0" t="0" r="r" b="b"/>
                <a:pathLst>
                  <a:path w="96" h="56">
                    <a:moveTo>
                      <a:pt x="0" y="0"/>
                    </a:moveTo>
                    <a:lnTo>
                      <a:pt x="96" y="0"/>
                    </a:lnTo>
                    <a:lnTo>
                      <a:pt x="96" y="56"/>
                    </a:lnTo>
                    <a:lnTo>
                      <a:pt x="0" y="5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95" y="0"/>
                    </a:lnTo>
                    <a:lnTo>
                      <a:pt x="95" y="55"/>
                    </a:lnTo>
                    <a:lnTo>
                      <a:pt x="0" y="5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B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9" name="Freeform 12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95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5" y="0"/>
                  </a:cxn>
                  <a:cxn ang="0">
                    <a:pos x="95" y="55"/>
                  </a:cxn>
                  <a:cxn ang="0">
                    <a:pos x="0" y="5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3" y="0"/>
                  </a:cxn>
                  <a:cxn ang="0">
                    <a:pos x="93" y="54"/>
                  </a:cxn>
                  <a:cxn ang="0">
                    <a:pos x="0" y="54"/>
                  </a:cxn>
                  <a:cxn ang="0">
                    <a:pos x="0" y="0"/>
                  </a:cxn>
                </a:cxnLst>
                <a:rect l="0" t="0" r="r" b="b"/>
                <a:pathLst>
                  <a:path w="95" h="55">
                    <a:moveTo>
                      <a:pt x="0" y="0"/>
                    </a:moveTo>
                    <a:lnTo>
                      <a:pt x="95" y="0"/>
                    </a:lnTo>
                    <a:lnTo>
                      <a:pt x="95" y="55"/>
                    </a:lnTo>
                    <a:lnTo>
                      <a:pt x="0" y="5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93" y="0"/>
                    </a:lnTo>
                    <a:lnTo>
                      <a:pt x="93" y="54"/>
                    </a:lnTo>
                    <a:lnTo>
                      <a:pt x="0" y="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D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0" name="Freeform 12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93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3" y="0"/>
                  </a:cxn>
                  <a:cxn ang="0">
                    <a:pos x="93" y="54"/>
                  </a:cxn>
                  <a:cxn ang="0">
                    <a:pos x="0" y="5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1" y="0"/>
                  </a:cxn>
                  <a:cxn ang="0">
                    <a:pos x="91" y="52"/>
                  </a:cxn>
                  <a:cxn ang="0">
                    <a:pos x="0" y="52"/>
                  </a:cxn>
                  <a:cxn ang="0">
                    <a:pos x="0" y="0"/>
                  </a:cxn>
                </a:cxnLst>
                <a:rect l="0" t="0" r="r" b="b"/>
                <a:pathLst>
                  <a:path w="93" h="54">
                    <a:moveTo>
                      <a:pt x="0" y="0"/>
                    </a:moveTo>
                    <a:lnTo>
                      <a:pt x="93" y="0"/>
                    </a:lnTo>
                    <a:lnTo>
                      <a:pt x="93" y="54"/>
                    </a:lnTo>
                    <a:lnTo>
                      <a:pt x="0" y="5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91" y="0"/>
                    </a:lnTo>
                    <a:lnTo>
                      <a:pt x="91" y="52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1" name="Freeform 12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91" cy="5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1" y="0"/>
                  </a:cxn>
                  <a:cxn ang="0">
                    <a:pos x="91" y="52"/>
                  </a:cxn>
                  <a:cxn ang="0">
                    <a:pos x="0" y="5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9" y="0"/>
                  </a:cxn>
                  <a:cxn ang="0">
                    <a:pos x="89" y="52"/>
                  </a:cxn>
                  <a:cxn ang="0">
                    <a:pos x="0" y="52"/>
                  </a:cxn>
                  <a:cxn ang="0">
                    <a:pos x="0" y="0"/>
                  </a:cxn>
                </a:cxnLst>
                <a:rect l="0" t="0" r="r" b="b"/>
                <a:pathLst>
                  <a:path w="91" h="52">
                    <a:moveTo>
                      <a:pt x="0" y="0"/>
                    </a:moveTo>
                    <a:lnTo>
                      <a:pt x="91" y="0"/>
                    </a:lnTo>
                    <a:lnTo>
                      <a:pt x="91" y="52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89" y="0"/>
                    </a:lnTo>
                    <a:lnTo>
                      <a:pt x="89" y="52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1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2" name="Freeform 12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89" cy="5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9" y="0"/>
                  </a:cxn>
                  <a:cxn ang="0">
                    <a:pos x="89" y="52"/>
                  </a:cxn>
                  <a:cxn ang="0">
                    <a:pos x="0" y="5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8" y="0"/>
                  </a:cxn>
                  <a:cxn ang="0">
                    <a:pos x="88" y="51"/>
                  </a:cxn>
                  <a:cxn ang="0">
                    <a:pos x="0" y="51"/>
                  </a:cxn>
                  <a:cxn ang="0">
                    <a:pos x="0" y="0"/>
                  </a:cxn>
                </a:cxnLst>
                <a:rect l="0" t="0" r="r" b="b"/>
                <a:pathLst>
                  <a:path w="89" h="52">
                    <a:moveTo>
                      <a:pt x="0" y="0"/>
                    </a:moveTo>
                    <a:lnTo>
                      <a:pt x="89" y="0"/>
                    </a:lnTo>
                    <a:lnTo>
                      <a:pt x="89" y="52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88" y="0"/>
                    </a:lnTo>
                    <a:lnTo>
                      <a:pt x="88" y="51"/>
                    </a:lnTo>
                    <a:lnTo>
                      <a:pt x="0" y="5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3" name="Freeform 12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88" cy="5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8" y="0"/>
                  </a:cxn>
                  <a:cxn ang="0">
                    <a:pos x="88" y="51"/>
                  </a:cxn>
                  <a:cxn ang="0">
                    <a:pos x="0" y="5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6" y="0"/>
                  </a:cxn>
                  <a:cxn ang="0">
                    <a:pos x="86" y="49"/>
                  </a:cxn>
                  <a:cxn ang="0">
                    <a:pos x="0" y="49"/>
                  </a:cxn>
                  <a:cxn ang="0">
                    <a:pos x="0" y="0"/>
                  </a:cxn>
                </a:cxnLst>
                <a:rect l="0" t="0" r="r" b="b"/>
                <a:pathLst>
                  <a:path w="88" h="51">
                    <a:moveTo>
                      <a:pt x="0" y="0"/>
                    </a:moveTo>
                    <a:lnTo>
                      <a:pt x="88" y="0"/>
                    </a:lnTo>
                    <a:lnTo>
                      <a:pt x="88" y="51"/>
                    </a:lnTo>
                    <a:lnTo>
                      <a:pt x="0" y="5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86" y="0"/>
                    </a:lnTo>
                    <a:lnTo>
                      <a:pt x="86" y="49"/>
                    </a:lnTo>
                    <a:lnTo>
                      <a:pt x="0" y="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5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4" name="Freeform 12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86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6" y="0"/>
                  </a:cxn>
                  <a:cxn ang="0">
                    <a:pos x="86" y="49"/>
                  </a:cxn>
                  <a:cxn ang="0">
                    <a:pos x="0" y="4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4" y="0"/>
                  </a:cxn>
                  <a:cxn ang="0">
                    <a:pos x="84" y="48"/>
                  </a:cxn>
                  <a:cxn ang="0">
                    <a:pos x="0" y="48"/>
                  </a:cxn>
                  <a:cxn ang="0">
                    <a:pos x="0" y="0"/>
                  </a:cxn>
                </a:cxnLst>
                <a:rect l="0" t="0" r="r" b="b"/>
                <a:pathLst>
                  <a:path w="86" h="49">
                    <a:moveTo>
                      <a:pt x="0" y="0"/>
                    </a:moveTo>
                    <a:lnTo>
                      <a:pt x="86" y="0"/>
                    </a:lnTo>
                    <a:lnTo>
                      <a:pt x="86" y="49"/>
                    </a:lnTo>
                    <a:lnTo>
                      <a:pt x="0" y="4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84" y="0"/>
                    </a:lnTo>
                    <a:lnTo>
                      <a:pt x="84" y="48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7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5" name="Freeform 12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84" cy="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4" y="0"/>
                  </a:cxn>
                  <a:cxn ang="0">
                    <a:pos x="84" y="48"/>
                  </a:cxn>
                  <a:cxn ang="0">
                    <a:pos x="0" y="4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2" y="0"/>
                  </a:cxn>
                  <a:cxn ang="0">
                    <a:pos x="82" y="48"/>
                  </a:cxn>
                  <a:cxn ang="0">
                    <a:pos x="0" y="48"/>
                  </a:cxn>
                  <a:cxn ang="0">
                    <a:pos x="0" y="0"/>
                  </a:cxn>
                </a:cxnLst>
                <a:rect l="0" t="0" r="r" b="b"/>
                <a:pathLst>
                  <a:path w="84" h="48">
                    <a:moveTo>
                      <a:pt x="0" y="0"/>
                    </a:moveTo>
                    <a:lnTo>
                      <a:pt x="84" y="0"/>
                    </a:lnTo>
                    <a:lnTo>
                      <a:pt x="84" y="48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82" y="0"/>
                    </a:lnTo>
                    <a:lnTo>
                      <a:pt x="82" y="48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6" name="Freeform 13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82" cy="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2" y="0"/>
                  </a:cxn>
                  <a:cxn ang="0">
                    <a:pos x="82" y="48"/>
                  </a:cxn>
                  <a:cxn ang="0">
                    <a:pos x="0" y="4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80" y="0"/>
                  </a:cxn>
                  <a:cxn ang="0">
                    <a:pos x="80" y="47"/>
                  </a:cxn>
                  <a:cxn ang="0">
                    <a:pos x="0" y="47"/>
                  </a:cxn>
                  <a:cxn ang="0">
                    <a:pos x="0" y="0"/>
                  </a:cxn>
                </a:cxnLst>
                <a:rect l="0" t="0" r="r" b="b"/>
                <a:pathLst>
                  <a:path w="82" h="48">
                    <a:moveTo>
                      <a:pt x="0" y="0"/>
                    </a:moveTo>
                    <a:lnTo>
                      <a:pt x="82" y="0"/>
                    </a:lnTo>
                    <a:lnTo>
                      <a:pt x="82" y="48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80" y="0"/>
                    </a:lnTo>
                    <a:lnTo>
                      <a:pt x="80" y="47"/>
                    </a:lnTo>
                    <a:lnTo>
                      <a:pt x="0" y="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7" name="Freeform 13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80" cy="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0" y="0"/>
                  </a:cxn>
                  <a:cxn ang="0">
                    <a:pos x="80" y="47"/>
                  </a:cxn>
                  <a:cxn ang="0">
                    <a:pos x="0" y="4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9" y="0"/>
                  </a:cxn>
                  <a:cxn ang="0">
                    <a:pos x="79" y="45"/>
                  </a:cxn>
                  <a:cxn ang="0">
                    <a:pos x="0" y="45"/>
                  </a:cxn>
                  <a:cxn ang="0">
                    <a:pos x="0" y="0"/>
                  </a:cxn>
                </a:cxnLst>
                <a:rect l="0" t="0" r="r" b="b"/>
                <a:pathLst>
                  <a:path w="80" h="47">
                    <a:moveTo>
                      <a:pt x="0" y="0"/>
                    </a:moveTo>
                    <a:lnTo>
                      <a:pt x="80" y="0"/>
                    </a:lnTo>
                    <a:lnTo>
                      <a:pt x="80" y="47"/>
                    </a:lnTo>
                    <a:lnTo>
                      <a:pt x="0" y="4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9" y="0"/>
                    </a:lnTo>
                    <a:lnTo>
                      <a:pt x="79" y="45"/>
                    </a:lnTo>
                    <a:lnTo>
                      <a:pt x="0" y="4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C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8" name="Freeform 13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9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9" y="0"/>
                  </a:cxn>
                  <a:cxn ang="0">
                    <a:pos x="79" y="45"/>
                  </a:cxn>
                  <a:cxn ang="0">
                    <a:pos x="0" y="4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7" y="0"/>
                  </a:cxn>
                  <a:cxn ang="0">
                    <a:pos x="77" y="44"/>
                  </a:cxn>
                  <a:cxn ang="0">
                    <a:pos x="0" y="44"/>
                  </a:cxn>
                  <a:cxn ang="0">
                    <a:pos x="0" y="0"/>
                  </a:cxn>
                </a:cxnLst>
                <a:rect l="0" t="0" r="r" b="b"/>
                <a:pathLst>
                  <a:path w="79" h="45">
                    <a:moveTo>
                      <a:pt x="0" y="0"/>
                    </a:moveTo>
                    <a:lnTo>
                      <a:pt x="79" y="0"/>
                    </a:lnTo>
                    <a:lnTo>
                      <a:pt x="79" y="45"/>
                    </a:lnTo>
                    <a:lnTo>
                      <a:pt x="0" y="4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7" y="0"/>
                    </a:lnTo>
                    <a:lnTo>
                      <a:pt x="77" y="44"/>
                    </a:lnTo>
                    <a:lnTo>
                      <a:pt x="0" y="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9" name="Freeform 13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7" cy="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7" y="0"/>
                  </a:cxn>
                  <a:cxn ang="0">
                    <a:pos x="77" y="44"/>
                  </a:cxn>
                  <a:cxn ang="0">
                    <a:pos x="0" y="4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5" y="0"/>
                  </a:cxn>
                  <a:cxn ang="0">
                    <a:pos x="75" y="44"/>
                  </a:cxn>
                  <a:cxn ang="0">
                    <a:pos x="0" y="44"/>
                  </a:cxn>
                  <a:cxn ang="0">
                    <a:pos x="0" y="0"/>
                  </a:cxn>
                </a:cxnLst>
                <a:rect l="0" t="0" r="r" b="b"/>
                <a:pathLst>
                  <a:path w="77" h="44">
                    <a:moveTo>
                      <a:pt x="0" y="0"/>
                    </a:moveTo>
                    <a:lnTo>
                      <a:pt x="77" y="0"/>
                    </a:lnTo>
                    <a:lnTo>
                      <a:pt x="77" y="44"/>
                    </a:lnTo>
                    <a:lnTo>
                      <a:pt x="0" y="4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5" y="0"/>
                    </a:lnTo>
                    <a:lnTo>
                      <a:pt x="75" y="44"/>
                    </a:lnTo>
                    <a:lnTo>
                      <a:pt x="0" y="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0" name="Freeform 13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5" cy="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5" y="0"/>
                  </a:cxn>
                  <a:cxn ang="0">
                    <a:pos x="75" y="44"/>
                  </a:cxn>
                  <a:cxn ang="0">
                    <a:pos x="0" y="4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3" y="0"/>
                  </a:cxn>
                  <a:cxn ang="0">
                    <a:pos x="73" y="42"/>
                  </a:cxn>
                  <a:cxn ang="0">
                    <a:pos x="0" y="42"/>
                  </a:cxn>
                  <a:cxn ang="0">
                    <a:pos x="0" y="0"/>
                  </a:cxn>
                </a:cxnLst>
                <a:rect l="0" t="0" r="r" b="b"/>
                <a:pathLst>
                  <a:path w="75" h="44">
                    <a:moveTo>
                      <a:pt x="0" y="0"/>
                    </a:moveTo>
                    <a:lnTo>
                      <a:pt x="75" y="0"/>
                    </a:lnTo>
                    <a:lnTo>
                      <a:pt x="75" y="44"/>
                    </a:lnTo>
                    <a:lnTo>
                      <a:pt x="0" y="4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3" y="0"/>
                    </a:lnTo>
                    <a:lnTo>
                      <a:pt x="73" y="42"/>
                    </a:lnTo>
                    <a:lnTo>
                      <a:pt x="0" y="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1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1" name="Freeform 13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3" cy="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3" y="0"/>
                  </a:cxn>
                  <a:cxn ang="0">
                    <a:pos x="73" y="42"/>
                  </a:cxn>
                  <a:cxn ang="0">
                    <a:pos x="0" y="4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2" y="0"/>
                  </a:cxn>
                  <a:cxn ang="0">
                    <a:pos x="72" y="41"/>
                  </a:cxn>
                  <a:cxn ang="0">
                    <a:pos x="0" y="41"/>
                  </a:cxn>
                  <a:cxn ang="0">
                    <a:pos x="0" y="0"/>
                  </a:cxn>
                </a:cxnLst>
                <a:rect l="0" t="0" r="r" b="b"/>
                <a:pathLst>
                  <a:path w="73" h="42">
                    <a:moveTo>
                      <a:pt x="0" y="0"/>
                    </a:moveTo>
                    <a:lnTo>
                      <a:pt x="73" y="0"/>
                    </a:lnTo>
                    <a:lnTo>
                      <a:pt x="73" y="42"/>
                    </a:lnTo>
                    <a:lnTo>
                      <a:pt x="0" y="4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2" y="0"/>
                    </a:lnTo>
                    <a:lnTo>
                      <a:pt x="72" y="41"/>
                    </a:lnTo>
                    <a:lnTo>
                      <a:pt x="0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2" name="Freeform 13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2" cy="4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2" y="0"/>
                  </a:cxn>
                  <a:cxn ang="0">
                    <a:pos x="72" y="41"/>
                  </a:cxn>
                  <a:cxn ang="0">
                    <a:pos x="0" y="4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0" y="0"/>
                  </a:cxn>
                  <a:cxn ang="0">
                    <a:pos x="70" y="40"/>
                  </a:cxn>
                  <a:cxn ang="0">
                    <a:pos x="0" y="40"/>
                  </a:cxn>
                  <a:cxn ang="0">
                    <a:pos x="0" y="0"/>
                  </a:cxn>
                </a:cxnLst>
                <a:rect l="0" t="0" r="r" b="b"/>
                <a:pathLst>
                  <a:path w="72" h="41">
                    <a:moveTo>
                      <a:pt x="0" y="0"/>
                    </a:moveTo>
                    <a:lnTo>
                      <a:pt x="72" y="0"/>
                    </a:lnTo>
                    <a:lnTo>
                      <a:pt x="72" y="41"/>
                    </a:lnTo>
                    <a:lnTo>
                      <a:pt x="0" y="4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0" y="0"/>
                    </a:lnTo>
                    <a:lnTo>
                      <a:pt x="70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4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3" name="Freeform 13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0" cy="4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0" y="0"/>
                  </a:cxn>
                  <a:cxn ang="0">
                    <a:pos x="70" y="40"/>
                  </a:cxn>
                  <a:cxn ang="0">
                    <a:pos x="0" y="4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8" y="0"/>
                  </a:cxn>
                  <a:cxn ang="0">
                    <a:pos x="68" y="39"/>
                  </a:cxn>
                  <a:cxn ang="0">
                    <a:pos x="0" y="39"/>
                  </a:cxn>
                  <a:cxn ang="0">
                    <a:pos x="0" y="0"/>
                  </a:cxn>
                </a:cxnLst>
                <a:rect l="0" t="0" r="r" b="b"/>
                <a:pathLst>
                  <a:path w="70" h="40">
                    <a:moveTo>
                      <a:pt x="0" y="0"/>
                    </a:moveTo>
                    <a:lnTo>
                      <a:pt x="70" y="0"/>
                    </a:lnTo>
                    <a:lnTo>
                      <a:pt x="70" y="40"/>
                    </a:lnTo>
                    <a:lnTo>
                      <a:pt x="0" y="4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68" y="0"/>
                    </a:lnTo>
                    <a:lnTo>
                      <a:pt x="68" y="39"/>
                    </a:lnTo>
                    <a:lnTo>
                      <a:pt x="0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6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4" name="Freeform 13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68" cy="3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0"/>
                  </a:cxn>
                  <a:cxn ang="0">
                    <a:pos x="68" y="39"/>
                  </a:cxn>
                  <a:cxn ang="0">
                    <a:pos x="0" y="3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0"/>
                  </a:cxn>
                  <a:cxn ang="0">
                    <a:pos x="66" y="38"/>
                  </a:cxn>
                  <a:cxn ang="0">
                    <a:pos x="0" y="38"/>
                  </a:cxn>
                  <a:cxn ang="0">
                    <a:pos x="0" y="0"/>
                  </a:cxn>
                </a:cxnLst>
                <a:rect l="0" t="0" r="r" b="b"/>
                <a:pathLst>
                  <a:path w="68" h="39">
                    <a:moveTo>
                      <a:pt x="0" y="0"/>
                    </a:moveTo>
                    <a:lnTo>
                      <a:pt x="68" y="0"/>
                    </a:lnTo>
                    <a:lnTo>
                      <a:pt x="68" y="39"/>
                    </a:lnTo>
                    <a:lnTo>
                      <a:pt x="0" y="3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66" y="0"/>
                    </a:lnTo>
                    <a:lnTo>
                      <a:pt x="66" y="38"/>
                    </a:lnTo>
                    <a:lnTo>
                      <a:pt x="0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5" name="Freeform 13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66" cy="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0"/>
                  </a:cxn>
                  <a:cxn ang="0">
                    <a:pos x="66" y="38"/>
                  </a:cxn>
                  <a:cxn ang="0">
                    <a:pos x="0" y="3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5" y="0"/>
                  </a:cxn>
                  <a:cxn ang="0">
                    <a:pos x="65" y="37"/>
                  </a:cxn>
                  <a:cxn ang="0">
                    <a:pos x="0" y="37"/>
                  </a:cxn>
                  <a:cxn ang="0">
                    <a:pos x="0" y="0"/>
                  </a:cxn>
                </a:cxnLst>
                <a:rect l="0" t="0" r="r" b="b"/>
                <a:pathLst>
                  <a:path w="66" h="38">
                    <a:moveTo>
                      <a:pt x="0" y="0"/>
                    </a:moveTo>
                    <a:lnTo>
                      <a:pt x="66" y="0"/>
                    </a:lnTo>
                    <a:lnTo>
                      <a:pt x="66" y="38"/>
                    </a:lnTo>
                    <a:lnTo>
                      <a:pt x="0" y="3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65" y="0"/>
                    </a:lnTo>
                    <a:lnTo>
                      <a:pt x="65" y="37"/>
                    </a:lnTo>
                    <a:lnTo>
                      <a:pt x="0" y="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8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6" name="Freeform 14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65" cy="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5" y="0"/>
                  </a:cxn>
                  <a:cxn ang="0">
                    <a:pos x="65" y="37"/>
                  </a:cxn>
                  <a:cxn ang="0">
                    <a:pos x="0" y="3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3" y="0"/>
                  </a:cxn>
                  <a:cxn ang="0">
                    <a:pos x="63" y="36"/>
                  </a:cxn>
                  <a:cxn ang="0">
                    <a:pos x="0" y="36"/>
                  </a:cxn>
                  <a:cxn ang="0">
                    <a:pos x="0" y="0"/>
                  </a:cxn>
                </a:cxnLst>
                <a:rect l="0" t="0" r="r" b="b"/>
                <a:pathLst>
                  <a:path w="65" h="37">
                    <a:moveTo>
                      <a:pt x="0" y="0"/>
                    </a:moveTo>
                    <a:lnTo>
                      <a:pt x="65" y="0"/>
                    </a:lnTo>
                    <a:lnTo>
                      <a:pt x="65" y="37"/>
                    </a:lnTo>
                    <a:lnTo>
                      <a:pt x="0" y="3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63" y="0"/>
                    </a:lnTo>
                    <a:lnTo>
                      <a:pt x="63" y="36"/>
                    </a:lnTo>
                    <a:lnTo>
                      <a:pt x="0" y="3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7" name="Freeform 14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63" cy="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3" y="0"/>
                  </a:cxn>
                  <a:cxn ang="0">
                    <a:pos x="63" y="36"/>
                  </a:cxn>
                  <a:cxn ang="0">
                    <a:pos x="0" y="3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1" y="0"/>
                  </a:cxn>
                  <a:cxn ang="0">
                    <a:pos x="61" y="35"/>
                  </a:cxn>
                  <a:cxn ang="0">
                    <a:pos x="0" y="35"/>
                  </a:cxn>
                  <a:cxn ang="0">
                    <a:pos x="0" y="0"/>
                  </a:cxn>
                </a:cxnLst>
                <a:rect l="0" t="0" r="r" b="b"/>
                <a:pathLst>
                  <a:path w="63" h="36">
                    <a:moveTo>
                      <a:pt x="0" y="0"/>
                    </a:moveTo>
                    <a:lnTo>
                      <a:pt x="63" y="0"/>
                    </a:lnTo>
                    <a:lnTo>
                      <a:pt x="63" y="36"/>
                    </a:lnTo>
                    <a:lnTo>
                      <a:pt x="0" y="3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61" y="0"/>
                    </a:lnTo>
                    <a:lnTo>
                      <a:pt x="61" y="35"/>
                    </a:lnTo>
                    <a:lnTo>
                      <a:pt x="0" y="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B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8" name="Freeform 14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1" y="0"/>
                  </a:cxn>
                  <a:cxn ang="0">
                    <a:pos x="61" y="35"/>
                  </a:cxn>
                  <a:cxn ang="0">
                    <a:pos x="0" y="3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9" y="0"/>
                  </a:cxn>
                  <a:cxn ang="0">
                    <a:pos x="59" y="34"/>
                  </a:cxn>
                  <a:cxn ang="0">
                    <a:pos x="0" y="34"/>
                  </a:cxn>
                  <a:cxn ang="0">
                    <a:pos x="0" y="0"/>
                  </a:cxn>
                </a:cxnLst>
                <a:rect l="0" t="0" r="r" b="b"/>
                <a:pathLst>
                  <a:path w="61" h="35">
                    <a:moveTo>
                      <a:pt x="0" y="0"/>
                    </a:moveTo>
                    <a:lnTo>
                      <a:pt x="61" y="0"/>
                    </a:lnTo>
                    <a:lnTo>
                      <a:pt x="61" y="35"/>
                    </a:lnTo>
                    <a:lnTo>
                      <a:pt x="0" y="3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9" y="0"/>
                    </a:lnTo>
                    <a:lnTo>
                      <a:pt x="59" y="34"/>
                    </a:lnTo>
                    <a:lnTo>
                      <a:pt x="0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9" name="Freeform 14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9" cy="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9" y="0"/>
                  </a:cxn>
                  <a:cxn ang="0">
                    <a:pos x="59" y="34"/>
                  </a:cxn>
                  <a:cxn ang="0">
                    <a:pos x="0" y="3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7" y="0"/>
                  </a:cxn>
                  <a:cxn ang="0">
                    <a:pos x="57" y="33"/>
                  </a:cxn>
                  <a:cxn ang="0">
                    <a:pos x="0" y="33"/>
                  </a:cxn>
                  <a:cxn ang="0">
                    <a:pos x="0" y="0"/>
                  </a:cxn>
                </a:cxnLst>
                <a:rect l="0" t="0" r="r" b="b"/>
                <a:pathLst>
                  <a:path w="59" h="34">
                    <a:moveTo>
                      <a:pt x="0" y="0"/>
                    </a:moveTo>
                    <a:lnTo>
                      <a:pt x="59" y="0"/>
                    </a:lnTo>
                    <a:lnTo>
                      <a:pt x="59" y="34"/>
                    </a:lnTo>
                    <a:lnTo>
                      <a:pt x="0" y="3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7" y="0"/>
                    </a:lnTo>
                    <a:lnTo>
                      <a:pt x="57" y="33"/>
                    </a:lnTo>
                    <a:lnTo>
                      <a:pt x="0" y="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0" name="Freeform 14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7" cy="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7" y="0"/>
                  </a:cxn>
                  <a:cxn ang="0">
                    <a:pos x="57" y="33"/>
                  </a:cxn>
                  <a:cxn ang="0">
                    <a:pos x="0" y="3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6" y="0"/>
                  </a:cxn>
                  <a:cxn ang="0">
                    <a:pos x="56" y="32"/>
                  </a:cxn>
                  <a:cxn ang="0">
                    <a:pos x="0" y="32"/>
                  </a:cxn>
                  <a:cxn ang="0">
                    <a:pos x="0" y="0"/>
                  </a:cxn>
                </a:cxnLst>
                <a:rect l="0" t="0" r="r" b="b"/>
                <a:pathLst>
                  <a:path w="57" h="33">
                    <a:moveTo>
                      <a:pt x="0" y="0"/>
                    </a:moveTo>
                    <a:lnTo>
                      <a:pt x="57" y="0"/>
                    </a:lnTo>
                    <a:lnTo>
                      <a:pt x="57" y="33"/>
                    </a:lnTo>
                    <a:lnTo>
                      <a:pt x="0" y="3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6" y="0"/>
                    </a:lnTo>
                    <a:lnTo>
                      <a:pt x="56" y="32"/>
                    </a:lnTo>
                    <a:lnTo>
                      <a:pt x="0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1" name="Freeform 14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6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0"/>
                  </a:cxn>
                  <a:cxn ang="0">
                    <a:pos x="56" y="32"/>
                  </a:cxn>
                  <a:cxn ang="0">
                    <a:pos x="0" y="3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4" y="0"/>
                  </a:cxn>
                  <a:cxn ang="0">
                    <a:pos x="54" y="31"/>
                  </a:cxn>
                  <a:cxn ang="0">
                    <a:pos x="0" y="31"/>
                  </a:cxn>
                  <a:cxn ang="0">
                    <a:pos x="0" y="0"/>
                  </a:cxn>
                </a:cxnLst>
                <a:rect l="0" t="0" r="r" b="b"/>
                <a:pathLst>
                  <a:path w="56" h="32">
                    <a:moveTo>
                      <a:pt x="0" y="0"/>
                    </a:moveTo>
                    <a:lnTo>
                      <a:pt x="56" y="0"/>
                    </a:lnTo>
                    <a:lnTo>
                      <a:pt x="56" y="32"/>
                    </a:lnTo>
                    <a:lnTo>
                      <a:pt x="0" y="3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4" y="0"/>
                    </a:lnTo>
                    <a:lnTo>
                      <a:pt x="54" y="31"/>
                    </a:lnTo>
                    <a:lnTo>
                      <a:pt x="0" y="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0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2" name="Freeform 14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4" cy="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" y="0"/>
                  </a:cxn>
                  <a:cxn ang="0">
                    <a:pos x="54" y="31"/>
                  </a:cxn>
                  <a:cxn ang="0">
                    <a:pos x="0" y="3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2" y="0"/>
                  </a:cxn>
                  <a:cxn ang="0">
                    <a:pos x="52" y="30"/>
                  </a:cxn>
                  <a:cxn ang="0">
                    <a:pos x="0" y="30"/>
                  </a:cxn>
                  <a:cxn ang="0">
                    <a:pos x="0" y="0"/>
                  </a:cxn>
                </a:cxnLst>
                <a:rect l="0" t="0" r="r" b="b"/>
                <a:pathLst>
                  <a:path w="54" h="31">
                    <a:moveTo>
                      <a:pt x="0" y="0"/>
                    </a:moveTo>
                    <a:lnTo>
                      <a:pt x="54" y="0"/>
                    </a:lnTo>
                    <a:lnTo>
                      <a:pt x="54" y="31"/>
                    </a:lnTo>
                    <a:lnTo>
                      <a:pt x="0" y="3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2" y="0"/>
                    </a:lnTo>
                    <a:lnTo>
                      <a:pt x="52" y="30"/>
                    </a:lnTo>
                    <a:lnTo>
                      <a:pt x="0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3" name="Freeform 14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2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" y="0"/>
                  </a:cxn>
                  <a:cxn ang="0">
                    <a:pos x="52" y="30"/>
                  </a:cxn>
                  <a:cxn ang="0">
                    <a:pos x="0" y="3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0" y="0"/>
                  </a:cxn>
                  <a:cxn ang="0">
                    <a:pos x="50" y="29"/>
                  </a:cxn>
                  <a:cxn ang="0">
                    <a:pos x="0" y="29"/>
                  </a:cxn>
                  <a:cxn ang="0">
                    <a:pos x="0" y="0"/>
                  </a:cxn>
                </a:cxnLst>
                <a:rect l="0" t="0" r="r" b="b"/>
                <a:pathLst>
                  <a:path w="52" h="30">
                    <a:moveTo>
                      <a:pt x="0" y="0"/>
                    </a:moveTo>
                    <a:lnTo>
                      <a:pt x="52" y="0"/>
                    </a:lnTo>
                    <a:lnTo>
                      <a:pt x="52" y="30"/>
                    </a:lnTo>
                    <a:lnTo>
                      <a:pt x="0" y="3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0" y="0"/>
                    </a:lnTo>
                    <a:lnTo>
                      <a:pt x="50" y="29"/>
                    </a:lnTo>
                    <a:lnTo>
                      <a:pt x="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3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4" name="Freeform 14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0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0" y="0"/>
                  </a:cxn>
                  <a:cxn ang="0">
                    <a:pos x="50" y="29"/>
                  </a:cxn>
                  <a:cxn ang="0">
                    <a:pos x="0" y="2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9" y="0"/>
                  </a:cxn>
                  <a:cxn ang="0">
                    <a:pos x="49" y="28"/>
                  </a:cxn>
                  <a:cxn ang="0">
                    <a:pos x="0" y="28"/>
                  </a:cxn>
                  <a:cxn ang="0">
                    <a:pos x="0" y="0"/>
                  </a:cxn>
                </a:cxnLst>
                <a:rect l="0" t="0" r="r" b="b"/>
                <a:pathLst>
                  <a:path w="50" h="29">
                    <a:moveTo>
                      <a:pt x="0" y="0"/>
                    </a:moveTo>
                    <a:lnTo>
                      <a:pt x="50" y="0"/>
                    </a:lnTo>
                    <a:lnTo>
                      <a:pt x="50" y="29"/>
                    </a:lnTo>
                    <a:lnTo>
                      <a:pt x="0" y="2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49" y="0"/>
                    </a:lnTo>
                    <a:lnTo>
                      <a:pt x="49" y="28"/>
                    </a:lnTo>
                    <a:lnTo>
                      <a:pt x="0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4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5" name="Freeform 14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49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0"/>
                  </a:cxn>
                  <a:cxn ang="0">
                    <a:pos x="49" y="28"/>
                  </a:cxn>
                  <a:cxn ang="0">
                    <a:pos x="0" y="2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27"/>
                  </a:cxn>
                  <a:cxn ang="0">
                    <a:pos x="0" y="27"/>
                  </a:cxn>
                  <a:cxn ang="0">
                    <a:pos x="0" y="0"/>
                  </a:cxn>
                </a:cxnLst>
                <a:rect l="0" t="0" r="r" b="b"/>
                <a:pathLst>
                  <a:path w="49" h="28">
                    <a:moveTo>
                      <a:pt x="0" y="0"/>
                    </a:moveTo>
                    <a:lnTo>
                      <a:pt x="49" y="0"/>
                    </a:lnTo>
                    <a:lnTo>
                      <a:pt x="49" y="28"/>
                    </a:lnTo>
                    <a:lnTo>
                      <a:pt x="0" y="2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47" y="0"/>
                    </a:lnTo>
                    <a:lnTo>
                      <a:pt x="47" y="27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6" name="Freeform 15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47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7" y="0"/>
                  </a:cxn>
                  <a:cxn ang="0">
                    <a:pos x="47" y="27"/>
                  </a:cxn>
                  <a:cxn ang="0">
                    <a:pos x="0" y="2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5" y="0"/>
                  </a:cxn>
                  <a:cxn ang="0">
                    <a:pos x="45" y="26"/>
                  </a:cxn>
                  <a:cxn ang="0">
                    <a:pos x="0" y="26"/>
                  </a:cxn>
                  <a:cxn ang="0">
                    <a:pos x="0" y="0"/>
                  </a:cxn>
                </a:cxnLst>
                <a:rect l="0" t="0" r="r" b="b"/>
                <a:pathLst>
                  <a:path w="47" h="27">
                    <a:moveTo>
                      <a:pt x="0" y="0"/>
                    </a:moveTo>
                    <a:lnTo>
                      <a:pt x="47" y="0"/>
                    </a:lnTo>
                    <a:lnTo>
                      <a:pt x="47" y="27"/>
                    </a:lnTo>
                    <a:lnTo>
                      <a:pt x="0" y="2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45" y="0"/>
                    </a:lnTo>
                    <a:lnTo>
                      <a:pt x="45" y="26"/>
                    </a:lnTo>
                    <a:lnTo>
                      <a:pt x="0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7" name="Freeform 15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4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5" y="0"/>
                  </a:cxn>
                  <a:cxn ang="0">
                    <a:pos x="45" y="26"/>
                  </a:cxn>
                  <a:cxn ang="0">
                    <a:pos x="0" y="2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3" y="0"/>
                  </a:cxn>
                  <a:cxn ang="0">
                    <a:pos x="43" y="24"/>
                  </a:cxn>
                  <a:cxn ang="0">
                    <a:pos x="0" y="24"/>
                  </a:cxn>
                  <a:cxn ang="0">
                    <a:pos x="0" y="0"/>
                  </a:cxn>
                </a:cxnLst>
                <a:rect l="0" t="0" r="r" b="b"/>
                <a:pathLst>
                  <a:path w="45" h="26">
                    <a:moveTo>
                      <a:pt x="0" y="0"/>
                    </a:moveTo>
                    <a:lnTo>
                      <a:pt x="45" y="0"/>
                    </a:lnTo>
                    <a:lnTo>
                      <a:pt x="45" y="26"/>
                    </a:lnTo>
                    <a:lnTo>
                      <a:pt x="0" y="2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43" y="0"/>
                    </a:lnTo>
                    <a:lnTo>
                      <a:pt x="43" y="24"/>
                    </a:lnTo>
                    <a:lnTo>
                      <a:pt x="0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8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8" name="Freeform 15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43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3" y="0"/>
                  </a:cxn>
                  <a:cxn ang="0">
                    <a:pos x="43" y="24"/>
                  </a:cxn>
                  <a:cxn ang="0">
                    <a:pos x="0" y="2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1" y="0"/>
                  </a:cxn>
                  <a:cxn ang="0">
                    <a:pos x="41" y="24"/>
                  </a:cxn>
                  <a:cxn ang="0">
                    <a:pos x="0" y="24"/>
                  </a:cxn>
                  <a:cxn ang="0">
                    <a:pos x="0" y="0"/>
                  </a:cxn>
                </a:cxnLst>
                <a:rect l="0" t="0" r="r" b="b"/>
                <a:pathLst>
                  <a:path w="43" h="24">
                    <a:moveTo>
                      <a:pt x="0" y="0"/>
                    </a:moveTo>
                    <a:lnTo>
                      <a:pt x="43" y="0"/>
                    </a:lnTo>
                    <a:lnTo>
                      <a:pt x="43" y="24"/>
                    </a:lnTo>
                    <a:lnTo>
                      <a:pt x="0" y="2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41" y="0"/>
                    </a:lnTo>
                    <a:lnTo>
                      <a:pt x="41" y="24"/>
                    </a:lnTo>
                    <a:lnTo>
                      <a:pt x="0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9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9" name="Freeform 15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41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" y="0"/>
                  </a:cxn>
                  <a:cxn ang="0">
                    <a:pos x="41" y="24"/>
                  </a:cxn>
                  <a:cxn ang="0">
                    <a:pos x="0" y="2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0" y="0"/>
                  </a:cxn>
                  <a:cxn ang="0">
                    <a:pos x="40" y="23"/>
                  </a:cxn>
                  <a:cxn ang="0">
                    <a:pos x="0" y="23"/>
                  </a:cxn>
                  <a:cxn ang="0">
                    <a:pos x="0" y="0"/>
                  </a:cxn>
                </a:cxnLst>
                <a:rect l="0" t="0" r="r" b="b"/>
                <a:pathLst>
                  <a:path w="41" h="24">
                    <a:moveTo>
                      <a:pt x="0" y="0"/>
                    </a:moveTo>
                    <a:lnTo>
                      <a:pt x="41" y="0"/>
                    </a:lnTo>
                    <a:lnTo>
                      <a:pt x="41" y="24"/>
                    </a:lnTo>
                    <a:lnTo>
                      <a:pt x="0" y="2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40" y="0"/>
                    </a:lnTo>
                    <a:lnTo>
                      <a:pt x="40" y="23"/>
                    </a:lnTo>
                    <a:lnTo>
                      <a:pt x="0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0" name="Freeform 15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40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" y="0"/>
                  </a:cxn>
                  <a:cxn ang="0">
                    <a:pos x="40" y="23"/>
                  </a:cxn>
                  <a:cxn ang="0">
                    <a:pos x="0" y="2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8" y="0"/>
                  </a:cxn>
                  <a:cxn ang="0">
                    <a:pos x="38" y="21"/>
                  </a:cxn>
                  <a:cxn ang="0">
                    <a:pos x="0" y="21"/>
                  </a:cxn>
                  <a:cxn ang="0">
                    <a:pos x="0" y="0"/>
                  </a:cxn>
                </a:cxnLst>
                <a:rect l="0" t="0" r="r" b="b"/>
                <a:pathLst>
                  <a:path w="40" h="23">
                    <a:moveTo>
                      <a:pt x="0" y="0"/>
                    </a:moveTo>
                    <a:lnTo>
                      <a:pt x="40" y="0"/>
                    </a:lnTo>
                    <a:lnTo>
                      <a:pt x="40" y="23"/>
                    </a:lnTo>
                    <a:lnTo>
                      <a:pt x="0" y="2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38" y="0"/>
                    </a:lnTo>
                    <a:lnTo>
                      <a:pt x="38" y="21"/>
                    </a:lnTo>
                    <a:lnTo>
                      <a:pt x="0" y="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B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1" name="Freeform 15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38" cy="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0"/>
                  </a:cxn>
                  <a:cxn ang="0">
                    <a:pos x="38" y="21"/>
                  </a:cxn>
                  <a:cxn ang="0">
                    <a:pos x="0" y="2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6" y="0"/>
                  </a:cxn>
                  <a:cxn ang="0">
                    <a:pos x="36" y="20"/>
                  </a:cxn>
                  <a:cxn ang="0">
                    <a:pos x="0" y="20"/>
                  </a:cxn>
                  <a:cxn ang="0">
                    <a:pos x="0" y="0"/>
                  </a:cxn>
                </a:cxnLst>
                <a:rect l="0" t="0" r="r" b="b"/>
                <a:pathLst>
                  <a:path w="38" h="21">
                    <a:moveTo>
                      <a:pt x="0" y="0"/>
                    </a:moveTo>
                    <a:lnTo>
                      <a:pt x="38" y="0"/>
                    </a:lnTo>
                    <a:lnTo>
                      <a:pt x="38" y="21"/>
                    </a:lnTo>
                    <a:lnTo>
                      <a:pt x="0" y="2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36" y="0"/>
                    </a:lnTo>
                    <a:lnTo>
                      <a:pt x="36" y="20"/>
                    </a:lnTo>
                    <a:lnTo>
                      <a:pt x="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2" name="Freeform 15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36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" y="0"/>
                  </a:cxn>
                  <a:cxn ang="0">
                    <a:pos x="36" y="20"/>
                  </a:cxn>
                  <a:cxn ang="0">
                    <a:pos x="0" y="2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4" y="0"/>
                  </a:cxn>
                  <a:cxn ang="0">
                    <a:pos x="34" y="20"/>
                  </a:cxn>
                  <a:cxn ang="0">
                    <a:pos x="0" y="20"/>
                  </a:cxn>
                  <a:cxn ang="0">
                    <a:pos x="0" y="0"/>
                  </a:cxn>
                </a:cxnLst>
                <a:rect l="0" t="0" r="r" b="b"/>
                <a:pathLst>
                  <a:path w="36" h="20">
                    <a:moveTo>
                      <a:pt x="0" y="0"/>
                    </a:moveTo>
                    <a:lnTo>
                      <a:pt x="36" y="0"/>
                    </a:lnTo>
                    <a:lnTo>
                      <a:pt x="36" y="20"/>
                    </a:ln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34" y="0"/>
                    </a:lnTo>
                    <a:lnTo>
                      <a:pt x="34" y="20"/>
                    </a:lnTo>
                    <a:lnTo>
                      <a:pt x="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D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3" name="Freeform 15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34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0"/>
                  </a:cxn>
                  <a:cxn ang="0">
                    <a:pos x="34" y="20"/>
                  </a:cxn>
                  <a:cxn ang="0">
                    <a:pos x="0" y="2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3" y="0"/>
                  </a:cxn>
                  <a:cxn ang="0">
                    <a:pos x="33" y="19"/>
                  </a:cxn>
                  <a:cxn ang="0">
                    <a:pos x="0" y="19"/>
                  </a:cxn>
                  <a:cxn ang="0">
                    <a:pos x="0" y="0"/>
                  </a:cxn>
                </a:cxnLst>
                <a:rect l="0" t="0" r="r" b="b"/>
                <a:pathLst>
                  <a:path w="34" h="20">
                    <a:moveTo>
                      <a:pt x="0" y="0"/>
                    </a:moveTo>
                    <a:lnTo>
                      <a:pt x="34" y="0"/>
                    </a:lnTo>
                    <a:lnTo>
                      <a:pt x="34" y="20"/>
                    </a:ln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33" y="0"/>
                    </a:lnTo>
                    <a:lnTo>
                      <a:pt x="33" y="19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E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4" name="Freeform 15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33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0"/>
                  </a:cxn>
                  <a:cxn ang="0">
                    <a:pos x="33" y="19"/>
                  </a:cxn>
                  <a:cxn ang="0">
                    <a:pos x="0" y="1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1" y="0"/>
                  </a:cxn>
                  <a:cxn ang="0">
                    <a:pos x="31" y="17"/>
                  </a:cxn>
                  <a:cxn ang="0">
                    <a:pos x="0" y="17"/>
                  </a:cxn>
                  <a:cxn ang="0">
                    <a:pos x="0" y="0"/>
                  </a:cxn>
                </a:cxnLst>
                <a:rect l="0" t="0" r="r" b="b"/>
                <a:pathLst>
                  <a:path w="33" h="19">
                    <a:moveTo>
                      <a:pt x="0" y="0"/>
                    </a:moveTo>
                    <a:lnTo>
                      <a:pt x="33" y="0"/>
                    </a:lnTo>
                    <a:lnTo>
                      <a:pt x="33" y="19"/>
                    </a:lnTo>
                    <a:lnTo>
                      <a:pt x="0" y="1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31" y="0"/>
                    </a:lnTo>
                    <a:lnTo>
                      <a:pt x="31" y="17"/>
                    </a:lnTo>
                    <a:lnTo>
                      <a:pt x="0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5" name="Freeform 15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3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" y="0"/>
                  </a:cxn>
                  <a:cxn ang="0">
                    <a:pos x="31" y="17"/>
                  </a:cxn>
                  <a:cxn ang="0">
                    <a:pos x="0" y="1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9" y="0"/>
                  </a:cxn>
                  <a:cxn ang="0">
                    <a:pos x="29" y="16"/>
                  </a:cxn>
                  <a:cxn ang="0">
                    <a:pos x="0" y="16"/>
                  </a:cxn>
                  <a:cxn ang="0">
                    <a:pos x="0" y="0"/>
                  </a:cxn>
                </a:cxnLst>
                <a:rect l="0" t="0" r="r" b="b"/>
                <a:pathLst>
                  <a:path w="31" h="17">
                    <a:moveTo>
                      <a:pt x="0" y="0"/>
                    </a:moveTo>
                    <a:lnTo>
                      <a:pt x="31" y="0"/>
                    </a:lnTo>
                    <a:lnTo>
                      <a:pt x="31" y="17"/>
                    </a:lnTo>
                    <a:lnTo>
                      <a:pt x="0" y="1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9" y="0"/>
                    </a:lnTo>
                    <a:lnTo>
                      <a:pt x="2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6" name="Freeform 16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9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" y="0"/>
                  </a:cxn>
                  <a:cxn ang="0">
                    <a:pos x="29" y="16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7" y="0"/>
                  </a:cxn>
                  <a:cxn ang="0">
                    <a:pos x="27" y="16"/>
                  </a:cxn>
                  <a:cxn ang="0">
                    <a:pos x="0" y="16"/>
                  </a:cxn>
                  <a:cxn ang="0">
                    <a:pos x="0" y="0"/>
                  </a:cxn>
                </a:cxnLst>
                <a:rect l="0" t="0" r="r" b="b"/>
                <a:pathLst>
                  <a:path w="29" h="16">
                    <a:moveTo>
                      <a:pt x="0" y="0"/>
                    </a:moveTo>
                    <a:lnTo>
                      <a:pt x="29" y="0"/>
                    </a:lnTo>
                    <a:lnTo>
                      <a:pt x="29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7" y="0"/>
                    </a:lnTo>
                    <a:lnTo>
                      <a:pt x="27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7" name="Freeform 16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7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16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5" y="0"/>
                  </a:cxn>
                  <a:cxn ang="0">
                    <a:pos x="25" y="14"/>
                  </a:cxn>
                  <a:cxn ang="0">
                    <a:pos x="0" y="14"/>
                  </a:cxn>
                  <a:cxn ang="0">
                    <a:pos x="0" y="0"/>
                  </a:cxn>
                </a:cxnLst>
                <a:rect l="0" t="0" r="r" b="b"/>
                <a:pathLst>
                  <a:path w="27" h="16">
                    <a:moveTo>
                      <a:pt x="0" y="0"/>
                    </a:moveTo>
                    <a:lnTo>
                      <a:pt x="27" y="0"/>
                    </a:lnTo>
                    <a:lnTo>
                      <a:pt x="27" y="1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5" y="0"/>
                    </a:lnTo>
                    <a:lnTo>
                      <a:pt x="25" y="14"/>
                    </a:ln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8" name="Freeform 16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5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0"/>
                  </a:cxn>
                  <a:cxn ang="0">
                    <a:pos x="25" y="14"/>
                  </a:cxn>
                  <a:cxn ang="0">
                    <a:pos x="0" y="1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3" y="0"/>
                  </a:cxn>
                  <a:cxn ang="0">
                    <a:pos x="23" y="13"/>
                  </a:cxn>
                  <a:cxn ang="0">
                    <a:pos x="0" y="13"/>
                  </a:cxn>
                  <a:cxn ang="0">
                    <a:pos x="0" y="0"/>
                  </a:cxn>
                </a:cxnLst>
                <a:rect l="0" t="0" r="r" b="b"/>
                <a:pathLst>
                  <a:path w="25" h="14">
                    <a:moveTo>
                      <a:pt x="0" y="0"/>
                    </a:moveTo>
                    <a:lnTo>
                      <a:pt x="25" y="0"/>
                    </a:lnTo>
                    <a:lnTo>
                      <a:pt x="25" y="14"/>
                    </a:lnTo>
                    <a:lnTo>
                      <a:pt x="0" y="1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3" y="0"/>
                    </a:lnTo>
                    <a:lnTo>
                      <a:pt x="23" y="13"/>
                    </a:lnTo>
                    <a:lnTo>
                      <a:pt x="0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9" name="Freeform 16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3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0"/>
                  </a:cxn>
                  <a:cxn ang="0">
                    <a:pos x="23" y="13"/>
                  </a:cxn>
                  <a:cxn ang="0">
                    <a:pos x="0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1" y="0"/>
                  </a:cxn>
                  <a:cxn ang="0">
                    <a:pos x="21" y="12"/>
                  </a:cxn>
                  <a:cxn ang="0">
                    <a:pos x="0" y="12"/>
                  </a:cxn>
                  <a:cxn ang="0">
                    <a:pos x="0" y="0"/>
                  </a:cxn>
                </a:cxnLst>
                <a:rect l="0" t="0" r="r" b="b"/>
                <a:pathLst>
                  <a:path w="23" h="13">
                    <a:moveTo>
                      <a:pt x="0" y="0"/>
                    </a:moveTo>
                    <a:lnTo>
                      <a:pt x="23" y="0"/>
                    </a:lnTo>
                    <a:lnTo>
                      <a:pt x="23" y="13"/>
                    </a:lnTo>
                    <a:lnTo>
                      <a:pt x="0" y="1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1" y="0"/>
                    </a:lnTo>
                    <a:lnTo>
                      <a:pt x="21" y="12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0" name="Freeform 16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0"/>
                  </a:cxn>
                  <a:cxn ang="0">
                    <a:pos x="21" y="12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9" y="0"/>
                  </a:cxn>
                  <a:cxn ang="0">
                    <a:pos x="19" y="11"/>
                  </a:cxn>
                  <a:cxn ang="0">
                    <a:pos x="0" y="11"/>
                  </a:cxn>
                  <a:cxn ang="0">
                    <a:pos x="0" y="0"/>
                  </a:cxn>
                </a:cxnLst>
                <a:rect l="0" t="0" r="r" b="b"/>
                <a:pathLst>
                  <a:path w="21" h="12">
                    <a:moveTo>
                      <a:pt x="0" y="0"/>
                    </a:moveTo>
                    <a:lnTo>
                      <a:pt x="21" y="0"/>
                    </a:lnTo>
                    <a:lnTo>
                      <a:pt x="21" y="12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9" y="0"/>
                    </a:lnTo>
                    <a:lnTo>
                      <a:pt x="19" y="11"/>
                    </a:lnTo>
                    <a:lnTo>
                      <a:pt x="0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1" name="Freeform 16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9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" y="0"/>
                  </a:cxn>
                  <a:cxn ang="0">
                    <a:pos x="19" y="11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8" y="0"/>
                  </a:cxn>
                  <a:cxn ang="0">
                    <a:pos x="18" y="10"/>
                  </a:cxn>
                  <a:cxn ang="0">
                    <a:pos x="0" y="10"/>
                  </a:cxn>
                  <a:cxn ang="0">
                    <a:pos x="0" y="0"/>
                  </a:cxn>
                </a:cxnLst>
                <a:rect l="0" t="0" r="r" b="b"/>
                <a:pathLst>
                  <a:path w="19" h="11">
                    <a:moveTo>
                      <a:pt x="0" y="0"/>
                    </a:moveTo>
                    <a:lnTo>
                      <a:pt x="19" y="0"/>
                    </a:lnTo>
                    <a:lnTo>
                      <a:pt x="19" y="11"/>
                    </a:lnTo>
                    <a:lnTo>
                      <a:pt x="0" y="1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8" y="0"/>
                    </a:lnTo>
                    <a:lnTo>
                      <a:pt x="18" y="10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2" name="Freeform 166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8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" y="0"/>
                  </a:cxn>
                  <a:cxn ang="0">
                    <a:pos x="18" y="10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6" y="9"/>
                  </a:cxn>
                  <a:cxn ang="0">
                    <a:pos x="0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10">
                    <a:moveTo>
                      <a:pt x="0" y="0"/>
                    </a:moveTo>
                    <a:lnTo>
                      <a:pt x="18" y="0"/>
                    </a:lnTo>
                    <a:lnTo>
                      <a:pt x="18" y="10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6" y="9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3" name="Freeform 167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6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9"/>
                  </a:cxn>
                  <a:cxn ang="0">
                    <a:pos x="0" y="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4" y="0"/>
                  </a:cxn>
                  <a:cxn ang="0">
                    <a:pos x="14" y="8"/>
                  </a:cxn>
                  <a:cxn ang="0">
                    <a:pos x="0" y="8"/>
                  </a:cxn>
                  <a:cxn ang="0">
                    <a:pos x="0" y="0"/>
                  </a:cxn>
                </a:cxnLst>
                <a:rect l="0" t="0" r="r" b="b"/>
                <a:pathLst>
                  <a:path w="16" h="9">
                    <a:moveTo>
                      <a:pt x="0" y="0"/>
                    </a:moveTo>
                    <a:lnTo>
                      <a:pt x="16" y="0"/>
                    </a:lnTo>
                    <a:lnTo>
                      <a:pt x="16" y="9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4" y="0"/>
                    </a:lnTo>
                    <a:lnTo>
                      <a:pt x="14" y="8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4" name="Freeform 168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14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0" y="0"/>
                  </a:cxn>
                </a:cxnLst>
                <a:rect l="0" t="0" r="r" b="b"/>
                <a:pathLst>
                  <a:path w="14" h="8">
                    <a:moveTo>
                      <a:pt x="0" y="0"/>
                    </a:moveTo>
                    <a:lnTo>
                      <a:pt x="14" y="0"/>
                    </a:lnTo>
                    <a:lnTo>
                      <a:pt x="14" y="8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2" y="0"/>
                    </a:lnTo>
                    <a:lnTo>
                      <a:pt x="12" y="7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5" name="Freeform 169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2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" y="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0" y="0"/>
                  </a:cxn>
                  <a:cxn ang="0">
                    <a:pos x="10" y="6"/>
                  </a:cxn>
                  <a:cxn ang="0">
                    <a:pos x="0" y="6"/>
                  </a:cxn>
                  <a:cxn ang="0">
                    <a:pos x="0" y="0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lnTo>
                      <a:pt x="12" y="0"/>
                    </a:lnTo>
                    <a:lnTo>
                      <a:pt x="12" y="7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10" y="0"/>
                    </a:lnTo>
                    <a:lnTo>
                      <a:pt x="10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6" name="Freeform 170"/>
              <p:cNvSpPr>
                <a:spLocks noEditPoints="1"/>
              </p:cNvSpPr>
              <p:nvPr/>
            </p:nvSpPr>
            <p:spPr bwMode="auto">
              <a:xfrm>
                <a:off x="1562" y="2318"/>
                <a:ext cx="10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" y="0"/>
                  </a:cxn>
                  <a:cxn ang="0">
                    <a:pos x="10" y="6"/>
                  </a:cxn>
                  <a:cxn ang="0">
                    <a:pos x="0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0"/>
                  </a:cxn>
                  <a:cxn ang="0">
                    <a:pos x="9" y="5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10" h="6">
                    <a:moveTo>
                      <a:pt x="0" y="0"/>
                    </a:moveTo>
                    <a:lnTo>
                      <a:pt x="10" y="0"/>
                    </a:lnTo>
                    <a:lnTo>
                      <a:pt x="10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9" y="0"/>
                    </a:lnTo>
                    <a:lnTo>
                      <a:pt x="9" y="5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7" name="Freeform 171"/>
              <p:cNvSpPr>
                <a:spLocks noEditPoints="1"/>
              </p:cNvSpPr>
              <p:nvPr/>
            </p:nvSpPr>
            <p:spPr bwMode="auto">
              <a:xfrm>
                <a:off x="1562" y="2318"/>
                <a:ext cx="9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0"/>
                  </a:cxn>
                  <a:cxn ang="0">
                    <a:pos x="9" y="5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7" y="0"/>
                  </a:cxn>
                  <a:cxn ang="0">
                    <a:pos x="7" y="4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9" y="0"/>
                    </a:lnTo>
                    <a:lnTo>
                      <a:pt x="9" y="5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7" y="0"/>
                    </a:lnTo>
                    <a:lnTo>
                      <a:pt x="7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8" name="Freeform 172"/>
              <p:cNvSpPr>
                <a:spLocks noEditPoints="1"/>
              </p:cNvSpPr>
              <p:nvPr/>
            </p:nvSpPr>
            <p:spPr bwMode="auto">
              <a:xfrm>
                <a:off x="1562" y="2318"/>
                <a:ext cx="7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0"/>
                  </a:cxn>
                  <a:cxn ang="0">
                    <a:pos x="7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5" y="3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7" h="4">
                    <a:moveTo>
                      <a:pt x="0" y="0"/>
                    </a:moveTo>
                    <a:lnTo>
                      <a:pt x="7" y="0"/>
                    </a:lnTo>
                    <a:lnTo>
                      <a:pt x="7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5" y="0"/>
                    </a:lnTo>
                    <a:lnTo>
                      <a:pt x="5" y="3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9" name="Freeform 173"/>
              <p:cNvSpPr>
                <a:spLocks noEditPoints="1"/>
              </p:cNvSpPr>
              <p:nvPr/>
            </p:nvSpPr>
            <p:spPr bwMode="auto">
              <a:xfrm>
                <a:off x="1562" y="2318"/>
                <a:ext cx="5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5" y="3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5" h="3">
                    <a:moveTo>
                      <a:pt x="0" y="0"/>
                    </a:moveTo>
                    <a:lnTo>
                      <a:pt x="5" y="0"/>
                    </a:lnTo>
                    <a:lnTo>
                      <a:pt x="5" y="3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0" name="Freeform 174"/>
              <p:cNvSpPr>
                <a:spLocks noEditPoints="1"/>
              </p:cNvSpPr>
              <p:nvPr/>
            </p:nvSpPr>
            <p:spPr bwMode="auto">
              <a:xfrm>
                <a:off x="1562" y="2318"/>
                <a:ext cx="3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1" name="Freeform 175"/>
              <p:cNvSpPr>
                <a:spLocks noEditPoints="1"/>
              </p:cNvSpPr>
              <p:nvPr/>
            </p:nvSpPr>
            <p:spPr bwMode="auto">
              <a:xfrm>
                <a:off x="1562" y="2318"/>
                <a:ext cx="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0" y="1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2" name="Rectangle 176"/>
              <p:cNvSpPr>
                <a:spLocks noChangeArrowheads="1"/>
              </p:cNvSpPr>
              <p:nvPr/>
            </p:nvSpPr>
            <p:spPr bwMode="auto">
              <a:xfrm>
                <a:off x="1538" y="2501"/>
                <a:ext cx="276" cy="57"/>
              </a:xfrm>
              <a:prstGeom prst="rect">
                <a:avLst/>
              </a:prstGeom>
              <a:solidFill>
                <a:srgbClr val="C0C0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3" name="Freeform 177"/>
              <p:cNvSpPr>
                <a:spLocks/>
              </p:cNvSpPr>
              <p:nvPr/>
            </p:nvSpPr>
            <p:spPr bwMode="auto">
              <a:xfrm>
                <a:off x="1529" y="2493"/>
                <a:ext cx="294" cy="73"/>
              </a:xfrm>
              <a:custGeom>
                <a:avLst/>
                <a:gdLst/>
                <a:ahLst/>
                <a:cxnLst>
                  <a:cxn ang="0">
                    <a:pos x="0" y="73"/>
                  </a:cxn>
                  <a:cxn ang="0">
                    <a:pos x="9" y="65"/>
                  </a:cxn>
                  <a:cxn ang="0">
                    <a:pos x="285" y="65"/>
                  </a:cxn>
                  <a:cxn ang="0">
                    <a:pos x="285" y="8"/>
                  </a:cxn>
                  <a:cxn ang="0">
                    <a:pos x="294" y="0"/>
                  </a:cxn>
                  <a:cxn ang="0">
                    <a:pos x="294" y="73"/>
                  </a:cxn>
                  <a:cxn ang="0">
                    <a:pos x="0" y="73"/>
                  </a:cxn>
                </a:cxnLst>
                <a:rect l="0" t="0" r="r" b="b"/>
                <a:pathLst>
                  <a:path w="294" h="73">
                    <a:moveTo>
                      <a:pt x="0" y="73"/>
                    </a:moveTo>
                    <a:lnTo>
                      <a:pt x="9" y="65"/>
                    </a:lnTo>
                    <a:lnTo>
                      <a:pt x="285" y="65"/>
                    </a:lnTo>
                    <a:lnTo>
                      <a:pt x="285" y="8"/>
                    </a:lnTo>
                    <a:lnTo>
                      <a:pt x="294" y="0"/>
                    </a:lnTo>
                    <a:lnTo>
                      <a:pt x="294" y="73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9A9A9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4" name="Freeform 178"/>
              <p:cNvSpPr>
                <a:spLocks/>
              </p:cNvSpPr>
              <p:nvPr/>
            </p:nvSpPr>
            <p:spPr bwMode="auto">
              <a:xfrm>
                <a:off x="1529" y="2493"/>
                <a:ext cx="294" cy="73"/>
              </a:xfrm>
              <a:custGeom>
                <a:avLst/>
                <a:gdLst/>
                <a:ahLst/>
                <a:cxnLst>
                  <a:cxn ang="0">
                    <a:pos x="0" y="73"/>
                  </a:cxn>
                  <a:cxn ang="0">
                    <a:pos x="9" y="65"/>
                  </a:cxn>
                  <a:cxn ang="0">
                    <a:pos x="9" y="8"/>
                  </a:cxn>
                  <a:cxn ang="0">
                    <a:pos x="285" y="8"/>
                  </a:cxn>
                  <a:cxn ang="0">
                    <a:pos x="294" y="0"/>
                  </a:cxn>
                  <a:cxn ang="0">
                    <a:pos x="0" y="0"/>
                  </a:cxn>
                  <a:cxn ang="0">
                    <a:pos x="0" y="73"/>
                  </a:cxn>
                </a:cxnLst>
                <a:rect l="0" t="0" r="r" b="b"/>
                <a:pathLst>
                  <a:path w="294" h="73">
                    <a:moveTo>
                      <a:pt x="0" y="73"/>
                    </a:moveTo>
                    <a:lnTo>
                      <a:pt x="9" y="65"/>
                    </a:lnTo>
                    <a:lnTo>
                      <a:pt x="9" y="8"/>
                    </a:lnTo>
                    <a:lnTo>
                      <a:pt x="285" y="8"/>
                    </a:lnTo>
                    <a:lnTo>
                      <a:pt x="294" y="0"/>
                    </a:lnTo>
                    <a:lnTo>
                      <a:pt x="0" y="0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5" name="Freeform 179"/>
              <p:cNvSpPr>
                <a:spLocks/>
              </p:cNvSpPr>
              <p:nvPr/>
            </p:nvSpPr>
            <p:spPr bwMode="auto">
              <a:xfrm>
                <a:off x="1713" y="2513"/>
                <a:ext cx="92" cy="17"/>
              </a:xfrm>
              <a:custGeom>
                <a:avLst/>
                <a:gdLst/>
                <a:ahLst/>
                <a:cxnLst>
                  <a:cxn ang="0">
                    <a:pos x="18" y="12"/>
                  </a:cxn>
                  <a:cxn ang="0">
                    <a:pos x="18" y="17"/>
                  </a:cxn>
                  <a:cxn ang="0">
                    <a:pos x="73" y="17"/>
                  </a:cxn>
                  <a:cxn ang="0">
                    <a:pos x="73" y="12"/>
                  </a:cxn>
                  <a:cxn ang="0">
                    <a:pos x="92" y="12"/>
                  </a:cxn>
                  <a:cxn ang="0">
                    <a:pos x="92" y="4"/>
                  </a:cxn>
                  <a:cxn ang="0">
                    <a:pos x="73" y="4"/>
                  </a:cxn>
                  <a:cxn ang="0">
                    <a:pos x="73" y="0"/>
                  </a:cxn>
                  <a:cxn ang="0">
                    <a:pos x="18" y="0"/>
                  </a:cxn>
                  <a:cxn ang="0">
                    <a:pos x="18" y="4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18" y="12"/>
                  </a:cxn>
                </a:cxnLst>
                <a:rect l="0" t="0" r="r" b="b"/>
                <a:pathLst>
                  <a:path w="92" h="17">
                    <a:moveTo>
                      <a:pt x="18" y="12"/>
                    </a:moveTo>
                    <a:lnTo>
                      <a:pt x="18" y="17"/>
                    </a:lnTo>
                    <a:lnTo>
                      <a:pt x="73" y="17"/>
                    </a:lnTo>
                    <a:lnTo>
                      <a:pt x="73" y="12"/>
                    </a:lnTo>
                    <a:lnTo>
                      <a:pt x="92" y="12"/>
                    </a:lnTo>
                    <a:lnTo>
                      <a:pt x="92" y="4"/>
                    </a:lnTo>
                    <a:lnTo>
                      <a:pt x="73" y="4"/>
                    </a:lnTo>
                    <a:lnTo>
                      <a:pt x="73" y="0"/>
                    </a:lnTo>
                    <a:lnTo>
                      <a:pt x="18" y="0"/>
                    </a:lnTo>
                    <a:lnTo>
                      <a:pt x="18" y="4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6" name="Rectangle 180"/>
              <p:cNvSpPr>
                <a:spLocks noChangeArrowheads="1"/>
              </p:cNvSpPr>
              <p:nvPr/>
            </p:nvSpPr>
            <p:spPr bwMode="auto">
              <a:xfrm>
                <a:off x="1548" y="2509"/>
                <a:ext cx="17" cy="12"/>
              </a:xfrm>
              <a:prstGeom prst="rect">
                <a:avLst/>
              </a:prstGeom>
              <a:solidFill>
                <a:srgbClr val="008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7" name="Rectangle 181"/>
              <p:cNvSpPr>
                <a:spLocks noChangeArrowheads="1"/>
              </p:cNvSpPr>
              <p:nvPr/>
            </p:nvSpPr>
            <p:spPr bwMode="auto">
              <a:xfrm>
                <a:off x="1548" y="2509"/>
                <a:ext cx="9" cy="6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8" name="Rectangle 182"/>
              <p:cNvSpPr>
                <a:spLocks noChangeArrowheads="1"/>
              </p:cNvSpPr>
              <p:nvPr/>
            </p:nvSpPr>
            <p:spPr bwMode="auto">
              <a:xfrm>
                <a:off x="1424" y="2601"/>
                <a:ext cx="561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POMA 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519" name="Freeform 183"/>
              <p:cNvSpPr>
                <a:spLocks/>
              </p:cNvSpPr>
              <p:nvPr/>
            </p:nvSpPr>
            <p:spPr bwMode="auto">
              <a:xfrm>
                <a:off x="2857" y="3325"/>
                <a:ext cx="67" cy="366"/>
              </a:xfrm>
              <a:custGeom>
                <a:avLst/>
                <a:gdLst/>
                <a:ahLst/>
                <a:cxnLst>
                  <a:cxn ang="0">
                    <a:pos x="0" y="366"/>
                  </a:cxn>
                  <a:cxn ang="0">
                    <a:pos x="67" y="314"/>
                  </a:cxn>
                  <a:cxn ang="0">
                    <a:pos x="67" y="14"/>
                  </a:cxn>
                  <a:cxn ang="0">
                    <a:pos x="0" y="0"/>
                  </a:cxn>
                  <a:cxn ang="0">
                    <a:pos x="0" y="366"/>
                  </a:cxn>
                </a:cxnLst>
                <a:rect l="0" t="0" r="r" b="b"/>
                <a:pathLst>
                  <a:path w="67" h="366">
                    <a:moveTo>
                      <a:pt x="0" y="366"/>
                    </a:moveTo>
                    <a:lnTo>
                      <a:pt x="67" y="314"/>
                    </a:lnTo>
                    <a:lnTo>
                      <a:pt x="67" y="14"/>
                    </a:lnTo>
                    <a:lnTo>
                      <a:pt x="0" y="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0" name="Freeform 184"/>
              <p:cNvSpPr>
                <a:spLocks/>
              </p:cNvSpPr>
              <p:nvPr/>
            </p:nvSpPr>
            <p:spPr bwMode="auto">
              <a:xfrm>
                <a:off x="2840" y="3339"/>
                <a:ext cx="67" cy="365"/>
              </a:xfrm>
              <a:custGeom>
                <a:avLst/>
                <a:gdLst/>
                <a:ahLst/>
                <a:cxnLst>
                  <a:cxn ang="0">
                    <a:pos x="0" y="365"/>
                  </a:cxn>
                  <a:cxn ang="0">
                    <a:pos x="67" y="313"/>
                  </a:cxn>
                  <a:cxn ang="0">
                    <a:pos x="67" y="0"/>
                  </a:cxn>
                  <a:cxn ang="0">
                    <a:pos x="0" y="52"/>
                  </a:cxn>
                  <a:cxn ang="0">
                    <a:pos x="0" y="365"/>
                  </a:cxn>
                </a:cxnLst>
                <a:rect l="0" t="0" r="r" b="b"/>
                <a:pathLst>
                  <a:path w="67" h="365">
                    <a:moveTo>
                      <a:pt x="0" y="365"/>
                    </a:moveTo>
                    <a:lnTo>
                      <a:pt x="67" y="313"/>
                    </a:lnTo>
                    <a:lnTo>
                      <a:pt x="67" y="0"/>
                    </a:lnTo>
                    <a:lnTo>
                      <a:pt x="0" y="52"/>
                    </a:lnTo>
                    <a:lnTo>
                      <a:pt x="0" y="3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1" name="Rectangle 185"/>
              <p:cNvSpPr>
                <a:spLocks noChangeArrowheads="1"/>
              </p:cNvSpPr>
              <p:nvPr/>
            </p:nvSpPr>
            <p:spPr bwMode="auto">
              <a:xfrm>
                <a:off x="2589" y="3391"/>
                <a:ext cx="251" cy="3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2" name="Rectangle 186"/>
              <p:cNvSpPr>
                <a:spLocks noChangeArrowheads="1"/>
              </p:cNvSpPr>
              <p:nvPr/>
            </p:nvSpPr>
            <p:spPr bwMode="auto">
              <a:xfrm>
                <a:off x="2572" y="3378"/>
                <a:ext cx="268" cy="313"/>
              </a:xfrm>
              <a:prstGeom prst="rect">
                <a:avLst/>
              </a:prstGeom>
              <a:solidFill>
                <a:srgbClr val="C0C0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3" name="Freeform 187"/>
              <p:cNvSpPr>
                <a:spLocks/>
              </p:cNvSpPr>
              <p:nvPr/>
            </p:nvSpPr>
            <p:spPr bwMode="auto">
              <a:xfrm>
                <a:off x="2572" y="3325"/>
                <a:ext cx="335" cy="53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268" y="53"/>
                  </a:cxn>
                  <a:cxn ang="0">
                    <a:pos x="335" y="0"/>
                  </a:cxn>
                  <a:cxn ang="0">
                    <a:pos x="67" y="0"/>
                  </a:cxn>
                  <a:cxn ang="0">
                    <a:pos x="0" y="53"/>
                  </a:cxn>
                </a:cxnLst>
                <a:rect l="0" t="0" r="r" b="b"/>
                <a:pathLst>
                  <a:path w="335" h="53">
                    <a:moveTo>
                      <a:pt x="0" y="53"/>
                    </a:moveTo>
                    <a:lnTo>
                      <a:pt x="268" y="53"/>
                    </a:lnTo>
                    <a:lnTo>
                      <a:pt x="335" y="0"/>
                    </a:lnTo>
                    <a:lnTo>
                      <a:pt x="67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4" name="Freeform 188"/>
              <p:cNvSpPr>
                <a:spLocks/>
              </p:cNvSpPr>
              <p:nvPr/>
            </p:nvSpPr>
            <p:spPr bwMode="auto">
              <a:xfrm>
                <a:off x="2840" y="3325"/>
                <a:ext cx="67" cy="366"/>
              </a:xfrm>
              <a:custGeom>
                <a:avLst/>
                <a:gdLst/>
                <a:ahLst/>
                <a:cxnLst>
                  <a:cxn ang="0">
                    <a:pos x="0" y="366"/>
                  </a:cxn>
                  <a:cxn ang="0">
                    <a:pos x="67" y="314"/>
                  </a:cxn>
                  <a:cxn ang="0">
                    <a:pos x="67" y="0"/>
                  </a:cxn>
                  <a:cxn ang="0">
                    <a:pos x="0" y="53"/>
                  </a:cxn>
                  <a:cxn ang="0">
                    <a:pos x="0" y="366"/>
                  </a:cxn>
                </a:cxnLst>
                <a:rect l="0" t="0" r="r" b="b"/>
                <a:pathLst>
                  <a:path w="67" h="366">
                    <a:moveTo>
                      <a:pt x="0" y="366"/>
                    </a:moveTo>
                    <a:lnTo>
                      <a:pt x="67" y="314"/>
                    </a:lnTo>
                    <a:lnTo>
                      <a:pt x="67" y="0"/>
                    </a:lnTo>
                    <a:lnTo>
                      <a:pt x="0" y="53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5" name="Freeform 189"/>
              <p:cNvSpPr>
                <a:spLocks/>
              </p:cNvSpPr>
              <p:nvPr/>
            </p:nvSpPr>
            <p:spPr bwMode="auto">
              <a:xfrm>
                <a:off x="2572" y="3378"/>
                <a:ext cx="268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8" y="0"/>
                  </a:cxn>
                  <a:cxn ang="0">
                    <a:pos x="260" y="7"/>
                  </a:cxn>
                  <a:cxn ang="0">
                    <a:pos x="0" y="7"/>
                  </a:cxn>
                  <a:cxn ang="0">
                    <a:pos x="0" y="0"/>
                  </a:cxn>
                </a:cxnLst>
                <a:rect l="0" t="0" r="r" b="b"/>
                <a:pathLst>
                  <a:path w="268" h="7">
                    <a:moveTo>
                      <a:pt x="0" y="0"/>
                    </a:moveTo>
                    <a:lnTo>
                      <a:pt x="268" y="0"/>
                    </a:lnTo>
                    <a:lnTo>
                      <a:pt x="260" y="7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6" name="Freeform 190"/>
              <p:cNvSpPr>
                <a:spLocks/>
              </p:cNvSpPr>
              <p:nvPr/>
            </p:nvSpPr>
            <p:spPr bwMode="auto">
              <a:xfrm>
                <a:off x="2572" y="3378"/>
                <a:ext cx="8" cy="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3"/>
                  </a:cxn>
                  <a:cxn ang="0">
                    <a:pos x="8" y="307"/>
                  </a:cxn>
                  <a:cxn ang="0">
                    <a:pos x="8" y="7"/>
                  </a:cxn>
                  <a:cxn ang="0">
                    <a:pos x="0" y="0"/>
                  </a:cxn>
                </a:cxnLst>
                <a:rect l="0" t="0" r="r" b="b"/>
                <a:pathLst>
                  <a:path w="8" h="313">
                    <a:moveTo>
                      <a:pt x="0" y="0"/>
                    </a:moveTo>
                    <a:lnTo>
                      <a:pt x="0" y="313"/>
                    </a:lnTo>
                    <a:lnTo>
                      <a:pt x="8" y="307"/>
                    </a:lnTo>
                    <a:lnTo>
                      <a:pt x="8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7" name="Rectangle 191"/>
              <p:cNvSpPr>
                <a:spLocks noChangeArrowheads="1"/>
              </p:cNvSpPr>
              <p:nvPr/>
            </p:nvSpPr>
            <p:spPr bwMode="auto">
              <a:xfrm>
                <a:off x="2572" y="3463"/>
                <a:ext cx="268" cy="6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8" name="Rectangle 192"/>
              <p:cNvSpPr>
                <a:spLocks noChangeArrowheads="1"/>
              </p:cNvSpPr>
              <p:nvPr/>
            </p:nvSpPr>
            <p:spPr bwMode="auto">
              <a:xfrm>
                <a:off x="2580" y="3469"/>
                <a:ext cx="260" cy="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9" name="Rectangle 193"/>
              <p:cNvSpPr>
                <a:spLocks noChangeArrowheads="1"/>
              </p:cNvSpPr>
              <p:nvPr/>
            </p:nvSpPr>
            <p:spPr bwMode="auto">
              <a:xfrm>
                <a:off x="2572" y="3554"/>
                <a:ext cx="268" cy="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0" name="Rectangle 194"/>
              <p:cNvSpPr>
                <a:spLocks noChangeArrowheads="1"/>
              </p:cNvSpPr>
              <p:nvPr/>
            </p:nvSpPr>
            <p:spPr bwMode="auto">
              <a:xfrm>
                <a:off x="2580" y="3561"/>
                <a:ext cx="260" cy="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1" name="Rectangle 195"/>
              <p:cNvSpPr>
                <a:spLocks noChangeArrowheads="1"/>
              </p:cNvSpPr>
              <p:nvPr/>
            </p:nvSpPr>
            <p:spPr bwMode="auto">
              <a:xfrm>
                <a:off x="2757" y="3639"/>
                <a:ext cx="49" cy="26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2" name="Freeform 196"/>
              <p:cNvSpPr>
                <a:spLocks/>
              </p:cNvSpPr>
              <p:nvPr/>
            </p:nvSpPr>
            <p:spPr bwMode="auto">
              <a:xfrm>
                <a:off x="2572" y="3325"/>
                <a:ext cx="335" cy="53"/>
              </a:xfrm>
              <a:custGeom>
                <a:avLst/>
                <a:gdLst/>
                <a:ahLst/>
                <a:cxnLst>
                  <a:cxn ang="0">
                    <a:pos x="335" y="0"/>
                  </a:cxn>
                  <a:cxn ang="0">
                    <a:pos x="326" y="8"/>
                  </a:cxn>
                  <a:cxn ang="0">
                    <a:pos x="67" y="8"/>
                  </a:cxn>
                  <a:cxn ang="0">
                    <a:pos x="8" y="53"/>
                  </a:cxn>
                  <a:cxn ang="0">
                    <a:pos x="0" y="53"/>
                  </a:cxn>
                  <a:cxn ang="0">
                    <a:pos x="67" y="0"/>
                  </a:cxn>
                  <a:cxn ang="0">
                    <a:pos x="335" y="0"/>
                  </a:cxn>
                </a:cxnLst>
                <a:rect l="0" t="0" r="r" b="b"/>
                <a:pathLst>
                  <a:path w="335" h="53">
                    <a:moveTo>
                      <a:pt x="335" y="0"/>
                    </a:moveTo>
                    <a:lnTo>
                      <a:pt x="326" y="8"/>
                    </a:lnTo>
                    <a:lnTo>
                      <a:pt x="67" y="8"/>
                    </a:lnTo>
                    <a:lnTo>
                      <a:pt x="8" y="53"/>
                    </a:lnTo>
                    <a:lnTo>
                      <a:pt x="0" y="53"/>
                    </a:lnTo>
                    <a:lnTo>
                      <a:pt x="67" y="0"/>
                    </a:lnTo>
                    <a:lnTo>
                      <a:pt x="335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3" name="Rectangle 197"/>
              <p:cNvSpPr>
                <a:spLocks noChangeArrowheads="1"/>
              </p:cNvSpPr>
              <p:nvPr/>
            </p:nvSpPr>
            <p:spPr bwMode="auto">
              <a:xfrm>
                <a:off x="2409" y="3735"/>
                <a:ext cx="739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Warehouse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534" name="Rectangle 198"/>
              <p:cNvSpPr>
                <a:spLocks noChangeArrowheads="1"/>
              </p:cNvSpPr>
              <p:nvPr/>
            </p:nvSpPr>
            <p:spPr bwMode="auto">
              <a:xfrm>
                <a:off x="2361" y="3879"/>
                <a:ext cx="836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Management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535" name="Rectangle 199"/>
              <p:cNvSpPr>
                <a:spLocks noChangeArrowheads="1"/>
              </p:cNvSpPr>
              <p:nvPr/>
            </p:nvSpPr>
            <p:spPr bwMode="auto">
              <a:xfrm>
                <a:off x="2527" y="4023"/>
                <a:ext cx="503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System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536" name="Freeform 200"/>
              <p:cNvSpPr>
                <a:spLocks/>
              </p:cNvSpPr>
              <p:nvPr/>
            </p:nvSpPr>
            <p:spPr bwMode="auto">
              <a:xfrm>
                <a:off x="2748" y="2665"/>
                <a:ext cx="22" cy="660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2" y="89"/>
                  </a:cxn>
                  <a:cxn ang="0">
                    <a:pos x="0" y="89"/>
                  </a:cxn>
                  <a:cxn ang="0">
                    <a:pos x="0" y="660"/>
                  </a:cxn>
                </a:cxnLst>
                <a:rect l="0" t="0" r="r" b="b"/>
                <a:pathLst>
                  <a:path w="22" h="660">
                    <a:moveTo>
                      <a:pt x="22" y="0"/>
                    </a:moveTo>
                    <a:lnTo>
                      <a:pt x="22" y="89"/>
                    </a:lnTo>
                    <a:lnTo>
                      <a:pt x="0" y="89"/>
                    </a:lnTo>
                    <a:lnTo>
                      <a:pt x="0" y="66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7" name="Freeform 201"/>
              <p:cNvSpPr>
                <a:spLocks/>
              </p:cNvSpPr>
              <p:nvPr/>
            </p:nvSpPr>
            <p:spPr bwMode="auto">
              <a:xfrm>
                <a:off x="4184" y="2230"/>
                <a:ext cx="77" cy="420"/>
              </a:xfrm>
              <a:custGeom>
                <a:avLst/>
                <a:gdLst/>
                <a:ahLst/>
                <a:cxnLst>
                  <a:cxn ang="0">
                    <a:pos x="0" y="420"/>
                  </a:cxn>
                  <a:cxn ang="0">
                    <a:pos x="77" y="360"/>
                  </a:cxn>
                  <a:cxn ang="0">
                    <a:pos x="77" y="15"/>
                  </a:cxn>
                  <a:cxn ang="0">
                    <a:pos x="0" y="0"/>
                  </a:cxn>
                  <a:cxn ang="0">
                    <a:pos x="0" y="420"/>
                  </a:cxn>
                </a:cxnLst>
                <a:rect l="0" t="0" r="r" b="b"/>
                <a:pathLst>
                  <a:path w="77" h="420">
                    <a:moveTo>
                      <a:pt x="0" y="420"/>
                    </a:moveTo>
                    <a:lnTo>
                      <a:pt x="77" y="360"/>
                    </a:lnTo>
                    <a:lnTo>
                      <a:pt x="77" y="15"/>
                    </a:lnTo>
                    <a:lnTo>
                      <a:pt x="0" y="0"/>
                    </a:lnTo>
                    <a:lnTo>
                      <a:pt x="0" y="4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8" name="Freeform 202"/>
              <p:cNvSpPr>
                <a:spLocks/>
              </p:cNvSpPr>
              <p:nvPr/>
            </p:nvSpPr>
            <p:spPr bwMode="auto">
              <a:xfrm>
                <a:off x="4164" y="2245"/>
                <a:ext cx="77" cy="420"/>
              </a:xfrm>
              <a:custGeom>
                <a:avLst/>
                <a:gdLst/>
                <a:ahLst/>
                <a:cxnLst>
                  <a:cxn ang="0">
                    <a:pos x="0" y="420"/>
                  </a:cxn>
                  <a:cxn ang="0">
                    <a:pos x="77" y="360"/>
                  </a:cxn>
                  <a:cxn ang="0">
                    <a:pos x="77" y="0"/>
                  </a:cxn>
                  <a:cxn ang="0">
                    <a:pos x="0" y="60"/>
                  </a:cxn>
                  <a:cxn ang="0">
                    <a:pos x="0" y="420"/>
                  </a:cxn>
                </a:cxnLst>
                <a:rect l="0" t="0" r="r" b="b"/>
                <a:pathLst>
                  <a:path w="77" h="420">
                    <a:moveTo>
                      <a:pt x="0" y="420"/>
                    </a:moveTo>
                    <a:lnTo>
                      <a:pt x="77" y="360"/>
                    </a:lnTo>
                    <a:lnTo>
                      <a:pt x="77" y="0"/>
                    </a:lnTo>
                    <a:lnTo>
                      <a:pt x="0" y="60"/>
                    </a:lnTo>
                    <a:lnTo>
                      <a:pt x="0" y="4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9" name="Rectangle 203"/>
              <p:cNvSpPr>
                <a:spLocks noChangeArrowheads="1"/>
              </p:cNvSpPr>
              <p:nvPr/>
            </p:nvSpPr>
            <p:spPr bwMode="auto">
              <a:xfrm>
                <a:off x="3875" y="2305"/>
                <a:ext cx="289" cy="36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541" name="Rectangle 205"/>
            <p:cNvSpPr>
              <a:spLocks noChangeArrowheads="1"/>
            </p:cNvSpPr>
            <p:nvPr/>
          </p:nvSpPr>
          <p:spPr bwMode="auto">
            <a:xfrm>
              <a:off x="3856" y="2290"/>
              <a:ext cx="308" cy="36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2" name="Freeform 206"/>
            <p:cNvSpPr>
              <a:spLocks/>
            </p:cNvSpPr>
            <p:nvPr/>
          </p:nvSpPr>
          <p:spPr bwMode="auto">
            <a:xfrm>
              <a:off x="3856" y="2230"/>
              <a:ext cx="385" cy="60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308" y="60"/>
                </a:cxn>
                <a:cxn ang="0">
                  <a:pos x="385" y="0"/>
                </a:cxn>
                <a:cxn ang="0">
                  <a:pos x="77" y="0"/>
                </a:cxn>
                <a:cxn ang="0">
                  <a:pos x="0" y="60"/>
                </a:cxn>
              </a:cxnLst>
              <a:rect l="0" t="0" r="r" b="b"/>
              <a:pathLst>
                <a:path w="385" h="60">
                  <a:moveTo>
                    <a:pt x="0" y="60"/>
                  </a:moveTo>
                  <a:lnTo>
                    <a:pt x="308" y="60"/>
                  </a:lnTo>
                  <a:lnTo>
                    <a:pt x="385" y="0"/>
                  </a:lnTo>
                  <a:lnTo>
                    <a:pt x="77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3" name="Freeform 207"/>
            <p:cNvSpPr>
              <a:spLocks/>
            </p:cNvSpPr>
            <p:nvPr/>
          </p:nvSpPr>
          <p:spPr bwMode="auto">
            <a:xfrm>
              <a:off x="4164" y="2230"/>
              <a:ext cx="77" cy="42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77" y="360"/>
                </a:cxn>
                <a:cxn ang="0">
                  <a:pos x="77" y="0"/>
                </a:cxn>
                <a:cxn ang="0">
                  <a:pos x="0" y="60"/>
                </a:cxn>
                <a:cxn ang="0">
                  <a:pos x="0" y="420"/>
                </a:cxn>
              </a:cxnLst>
              <a:rect l="0" t="0" r="r" b="b"/>
              <a:pathLst>
                <a:path w="77" h="420">
                  <a:moveTo>
                    <a:pt x="0" y="420"/>
                  </a:moveTo>
                  <a:lnTo>
                    <a:pt x="77" y="360"/>
                  </a:lnTo>
                  <a:lnTo>
                    <a:pt x="77" y="0"/>
                  </a:lnTo>
                  <a:lnTo>
                    <a:pt x="0" y="60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" name="Freeform 208"/>
            <p:cNvSpPr>
              <a:spLocks/>
            </p:cNvSpPr>
            <p:nvPr/>
          </p:nvSpPr>
          <p:spPr bwMode="auto">
            <a:xfrm>
              <a:off x="3856" y="2290"/>
              <a:ext cx="308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8" y="0"/>
                </a:cxn>
                <a:cxn ang="0">
                  <a:pos x="298" y="7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308" h="7">
                  <a:moveTo>
                    <a:pt x="0" y="0"/>
                  </a:moveTo>
                  <a:lnTo>
                    <a:pt x="308" y="0"/>
                  </a:lnTo>
                  <a:lnTo>
                    <a:pt x="298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5" name="Freeform 209"/>
            <p:cNvSpPr>
              <a:spLocks/>
            </p:cNvSpPr>
            <p:nvPr/>
          </p:nvSpPr>
          <p:spPr bwMode="auto">
            <a:xfrm>
              <a:off x="3856" y="2290"/>
              <a:ext cx="9" cy="3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60"/>
                </a:cxn>
                <a:cxn ang="0">
                  <a:pos x="9" y="352"/>
                </a:cxn>
                <a:cxn ang="0">
                  <a:pos x="9" y="7"/>
                </a:cxn>
                <a:cxn ang="0">
                  <a:pos x="0" y="0"/>
                </a:cxn>
              </a:cxnLst>
              <a:rect l="0" t="0" r="r" b="b"/>
              <a:pathLst>
                <a:path w="9" h="360">
                  <a:moveTo>
                    <a:pt x="0" y="0"/>
                  </a:moveTo>
                  <a:lnTo>
                    <a:pt x="0" y="360"/>
                  </a:lnTo>
                  <a:lnTo>
                    <a:pt x="9" y="352"/>
                  </a:lnTo>
                  <a:lnTo>
                    <a:pt x="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6" name="Rectangle 210"/>
            <p:cNvSpPr>
              <a:spLocks noChangeArrowheads="1"/>
            </p:cNvSpPr>
            <p:nvPr/>
          </p:nvSpPr>
          <p:spPr bwMode="auto">
            <a:xfrm>
              <a:off x="3856" y="2387"/>
              <a:ext cx="308" cy="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7" name="Rectangle 211"/>
            <p:cNvSpPr>
              <a:spLocks noChangeArrowheads="1"/>
            </p:cNvSpPr>
            <p:nvPr/>
          </p:nvSpPr>
          <p:spPr bwMode="auto">
            <a:xfrm>
              <a:off x="3865" y="2394"/>
              <a:ext cx="299" cy="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8" name="Rectangle 212"/>
            <p:cNvSpPr>
              <a:spLocks noChangeArrowheads="1"/>
            </p:cNvSpPr>
            <p:nvPr/>
          </p:nvSpPr>
          <p:spPr bwMode="auto">
            <a:xfrm>
              <a:off x="3856" y="2492"/>
              <a:ext cx="308" cy="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9" name="Rectangle 213"/>
            <p:cNvSpPr>
              <a:spLocks noChangeArrowheads="1"/>
            </p:cNvSpPr>
            <p:nvPr/>
          </p:nvSpPr>
          <p:spPr bwMode="auto">
            <a:xfrm>
              <a:off x="3865" y="2499"/>
              <a:ext cx="299" cy="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0" name="Rectangle 214"/>
            <p:cNvSpPr>
              <a:spLocks noChangeArrowheads="1"/>
            </p:cNvSpPr>
            <p:nvPr/>
          </p:nvSpPr>
          <p:spPr bwMode="auto">
            <a:xfrm>
              <a:off x="4068" y="2590"/>
              <a:ext cx="58" cy="29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1" name="Freeform 215"/>
            <p:cNvSpPr>
              <a:spLocks/>
            </p:cNvSpPr>
            <p:nvPr/>
          </p:nvSpPr>
          <p:spPr bwMode="auto">
            <a:xfrm>
              <a:off x="3856" y="2230"/>
              <a:ext cx="385" cy="60"/>
            </a:xfrm>
            <a:custGeom>
              <a:avLst/>
              <a:gdLst/>
              <a:ahLst/>
              <a:cxnLst>
                <a:cxn ang="0">
                  <a:pos x="385" y="0"/>
                </a:cxn>
                <a:cxn ang="0">
                  <a:pos x="376" y="7"/>
                </a:cxn>
                <a:cxn ang="0">
                  <a:pos x="77" y="7"/>
                </a:cxn>
                <a:cxn ang="0">
                  <a:pos x="9" y="60"/>
                </a:cxn>
                <a:cxn ang="0">
                  <a:pos x="0" y="60"/>
                </a:cxn>
                <a:cxn ang="0">
                  <a:pos x="77" y="0"/>
                </a:cxn>
                <a:cxn ang="0">
                  <a:pos x="385" y="0"/>
                </a:cxn>
              </a:cxnLst>
              <a:rect l="0" t="0" r="r" b="b"/>
              <a:pathLst>
                <a:path w="385" h="60">
                  <a:moveTo>
                    <a:pt x="385" y="0"/>
                  </a:moveTo>
                  <a:lnTo>
                    <a:pt x="376" y="7"/>
                  </a:lnTo>
                  <a:lnTo>
                    <a:pt x="77" y="7"/>
                  </a:lnTo>
                  <a:lnTo>
                    <a:pt x="9" y="60"/>
                  </a:lnTo>
                  <a:lnTo>
                    <a:pt x="0" y="60"/>
                  </a:lnTo>
                  <a:lnTo>
                    <a:pt x="77" y="0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2" name="Rectangle 216"/>
            <p:cNvSpPr>
              <a:spLocks noChangeArrowheads="1"/>
            </p:cNvSpPr>
            <p:nvPr/>
          </p:nvSpPr>
          <p:spPr bwMode="auto">
            <a:xfrm>
              <a:off x="3889" y="2695"/>
              <a:ext cx="399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Labor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553" name="Rectangle 217"/>
            <p:cNvSpPr>
              <a:spLocks noChangeArrowheads="1"/>
            </p:cNvSpPr>
            <p:nvPr/>
          </p:nvSpPr>
          <p:spPr bwMode="auto">
            <a:xfrm>
              <a:off x="3670" y="2839"/>
              <a:ext cx="836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Informations-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554" name="Rectangle 218"/>
            <p:cNvSpPr>
              <a:spLocks noChangeArrowheads="1"/>
            </p:cNvSpPr>
            <p:nvPr/>
          </p:nvSpPr>
          <p:spPr bwMode="auto">
            <a:xfrm>
              <a:off x="3837" y="2983"/>
              <a:ext cx="50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System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555" name="Freeform 219"/>
            <p:cNvSpPr>
              <a:spLocks/>
            </p:cNvSpPr>
            <p:nvPr/>
          </p:nvSpPr>
          <p:spPr bwMode="auto">
            <a:xfrm>
              <a:off x="3821" y="3325"/>
              <a:ext cx="68" cy="36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68" y="314"/>
                </a:cxn>
                <a:cxn ang="0">
                  <a:pos x="68" y="14"/>
                </a:cxn>
                <a:cxn ang="0">
                  <a:pos x="0" y="0"/>
                </a:cxn>
                <a:cxn ang="0">
                  <a:pos x="0" y="366"/>
                </a:cxn>
              </a:cxnLst>
              <a:rect l="0" t="0" r="r" b="b"/>
              <a:pathLst>
                <a:path w="68" h="366">
                  <a:moveTo>
                    <a:pt x="0" y="366"/>
                  </a:moveTo>
                  <a:lnTo>
                    <a:pt x="68" y="314"/>
                  </a:lnTo>
                  <a:lnTo>
                    <a:pt x="68" y="14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6" name="Freeform 220"/>
            <p:cNvSpPr>
              <a:spLocks/>
            </p:cNvSpPr>
            <p:nvPr/>
          </p:nvSpPr>
          <p:spPr bwMode="auto">
            <a:xfrm>
              <a:off x="3805" y="3339"/>
              <a:ext cx="67" cy="365"/>
            </a:xfrm>
            <a:custGeom>
              <a:avLst/>
              <a:gdLst/>
              <a:ahLst/>
              <a:cxnLst>
                <a:cxn ang="0">
                  <a:pos x="0" y="365"/>
                </a:cxn>
                <a:cxn ang="0">
                  <a:pos x="67" y="313"/>
                </a:cxn>
                <a:cxn ang="0">
                  <a:pos x="67" y="0"/>
                </a:cxn>
                <a:cxn ang="0">
                  <a:pos x="0" y="52"/>
                </a:cxn>
                <a:cxn ang="0">
                  <a:pos x="0" y="365"/>
                </a:cxn>
              </a:cxnLst>
              <a:rect l="0" t="0" r="r" b="b"/>
              <a:pathLst>
                <a:path w="67" h="365">
                  <a:moveTo>
                    <a:pt x="0" y="365"/>
                  </a:moveTo>
                  <a:lnTo>
                    <a:pt x="67" y="313"/>
                  </a:lnTo>
                  <a:lnTo>
                    <a:pt x="67" y="0"/>
                  </a:lnTo>
                  <a:lnTo>
                    <a:pt x="0" y="52"/>
                  </a:lnTo>
                  <a:lnTo>
                    <a:pt x="0" y="3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7" name="Rectangle 221"/>
            <p:cNvSpPr>
              <a:spLocks noChangeArrowheads="1"/>
            </p:cNvSpPr>
            <p:nvPr/>
          </p:nvSpPr>
          <p:spPr bwMode="auto">
            <a:xfrm>
              <a:off x="3553" y="3391"/>
              <a:ext cx="252" cy="3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8" name="Rectangle 222"/>
            <p:cNvSpPr>
              <a:spLocks noChangeArrowheads="1"/>
            </p:cNvSpPr>
            <p:nvPr/>
          </p:nvSpPr>
          <p:spPr bwMode="auto">
            <a:xfrm>
              <a:off x="3537" y="3378"/>
              <a:ext cx="268" cy="313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9" name="Freeform 223"/>
            <p:cNvSpPr>
              <a:spLocks/>
            </p:cNvSpPr>
            <p:nvPr/>
          </p:nvSpPr>
          <p:spPr bwMode="auto">
            <a:xfrm>
              <a:off x="3537" y="3325"/>
              <a:ext cx="335" cy="53"/>
            </a:xfrm>
            <a:custGeom>
              <a:avLst/>
              <a:gdLst/>
              <a:ahLst/>
              <a:cxnLst>
                <a:cxn ang="0">
                  <a:pos x="0" y="53"/>
                </a:cxn>
                <a:cxn ang="0">
                  <a:pos x="268" y="53"/>
                </a:cxn>
                <a:cxn ang="0">
                  <a:pos x="335" y="0"/>
                </a:cxn>
                <a:cxn ang="0">
                  <a:pos x="67" y="0"/>
                </a:cxn>
                <a:cxn ang="0">
                  <a:pos x="0" y="53"/>
                </a:cxn>
              </a:cxnLst>
              <a:rect l="0" t="0" r="r" b="b"/>
              <a:pathLst>
                <a:path w="335" h="53">
                  <a:moveTo>
                    <a:pt x="0" y="53"/>
                  </a:moveTo>
                  <a:lnTo>
                    <a:pt x="268" y="53"/>
                  </a:lnTo>
                  <a:lnTo>
                    <a:pt x="335" y="0"/>
                  </a:lnTo>
                  <a:lnTo>
                    <a:pt x="67" y="0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0" name="Freeform 224"/>
            <p:cNvSpPr>
              <a:spLocks/>
            </p:cNvSpPr>
            <p:nvPr/>
          </p:nvSpPr>
          <p:spPr bwMode="auto">
            <a:xfrm>
              <a:off x="3805" y="3325"/>
              <a:ext cx="67" cy="36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67" y="314"/>
                </a:cxn>
                <a:cxn ang="0">
                  <a:pos x="67" y="0"/>
                </a:cxn>
                <a:cxn ang="0">
                  <a:pos x="0" y="53"/>
                </a:cxn>
                <a:cxn ang="0">
                  <a:pos x="0" y="366"/>
                </a:cxn>
              </a:cxnLst>
              <a:rect l="0" t="0" r="r" b="b"/>
              <a:pathLst>
                <a:path w="67" h="366">
                  <a:moveTo>
                    <a:pt x="0" y="366"/>
                  </a:moveTo>
                  <a:lnTo>
                    <a:pt x="67" y="314"/>
                  </a:lnTo>
                  <a:lnTo>
                    <a:pt x="67" y="0"/>
                  </a:lnTo>
                  <a:lnTo>
                    <a:pt x="0" y="53"/>
                  </a:lnTo>
                  <a:lnTo>
                    <a:pt x="0" y="366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1" name="Freeform 225"/>
            <p:cNvSpPr>
              <a:spLocks/>
            </p:cNvSpPr>
            <p:nvPr/>
          </p:nvSpPr>
          <p:spPr bwMode="auto">
            <a:xfrm>
              <a:off x="3537" y="3378"/>
              <a:ext cx="268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8" y="0"/>
                </a:cxn>
                <a:cxn ang="0">
                  <a:pos x="259" y="7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268" h="7">
                  <a:moveTo>
                    <a:pt x="0" y="0"/>
                  </a:moveTo>
                  <a:lnTo>
                    <a:pt x="268" y="0"/>
                  </a:lnTo>
                  <a:lnTo>
                    <a:pt x="25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2" name="Freeform 226"/>
            <p:cNvSpPr>
              <a:spLocks/>
            </p:cNvSpPr>
            <p:nvPr/>
          </p:nvSpPr>
          <p:spPr bwMode="auto">
            <a:xfrm>
              <a:off x="3537" y="3378"/>
              <a:ext cx="9" cy="3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3"/>
                </a:cxn>
                <a:cxn ang="0">
                  <a:pos x="9" y="307"/>
                </a:cxn>
                <a:cxn ang="0">
                  <a:pos x="9" y="7"/>
                </a:cxn>
                <a:cxn ang="0">
                  <a:pos x="0" y="0"/>
                </a:cxn>
              </a:cxnLst>
              <a:rect l="0" t="0" r="r" b="b"/>
              <a:pathLst>
                <a:path w="9" h="313">
                  <a:moveTo>
                    <a:pt x="0" y="0"/>
                  </a:moveTo>
                  <a:lnTo>
                    <a:pt x="0" y="313"/>
                  </a:lnTo>
                  <a:lnTo>
                    <a:pt x="9" y="307"/>
                  </a:lnTo>
                  <a:lnTo>
                    <a:pt x="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3" name="Rectangle 227"/>
            <p:cNvSpPr>
              <a:spLocks noChangeArrowheads="1"/>
            </p:cNvSpPr>
            <p:nvPr/>
          </p:nvSpPr>
          <p:spPr bwMode="auto">
            <a:xfrm>
              <a:off x="3537" y="3463"/>
              <a:ext cx="268" cy="6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4" name="Rectangle 228"/>
            <p:cNvSpPr>
              <a:spLocks noChangeArrowheads="1"/>
            </p:cNvSpPr>
            <p:nvPr/>
          </p:nvSpPr>
          <p:spPr bwMode="auto">
            <a:xfrm>
              <a:off x="3546" y="3469"/>
              <a:ext cx="259" cy="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5" name="Rectangle 229"/>
            <p:cNvSpPr>
              <a:spLocks noChangeArrowheads="1"/>
            </p:cNvSpPr>
            <p:nvPr/>
          </p:nvSpPr>
          <p:spPr bwMode="auto">
            <a:xfrm>
              <a:off x="3537" y="3554"/>
              <a:ext cx="268" cy="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6" name="Rectangle 230"/>
            <p:cNvSpPr>
              <a:spLocks noChangeArrowheads="1"/>
            </p:cNvSpPr>
            <p:nvPr/>
          </p:nvSpPr>
          <p:spPr bwMode="auto">
            <a:xfrm>
              <a:off x="3546" y="3561"/>
              <a:ext cx="259" cy="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7" name="Rectangle 231"/>
            <p:cNvSpPr>
              <a:spLocks noChangeArrowheads="1"/>
            </p:cNvSpPr>
            <p:nvPr/>
          </p:nvSpPr>
          <p:spPr bwMode="auto">
            <a:xfrm>
              <a:off x="3721" y="3639"/>
              <a:ext cx="51" cy="2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8" name="Freeform 232"/>
            <p:cNvSpPr>
              <a:spLocks/>
            </p:cNvSpPr>
            <p:nvPr/>
          </p:nvSpPr>
          <p:spPr bwMode="auto">
            <a:xfrm>
              <a:off x="3537" y="3325"/>
              <a:ext cx="335" cy="53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27" y="8"/>
                </a:cxn>
                <a:cxn ang="0">
                  <a:pos x="67" y="8"/>
                </a:cxn>
                <a:cxn ang="0">
                  <a:pos x="9" y="53"/>
                </a:cxn>
                <a:cxn ang="0">
                  <a:pos x="0" y="53"/>
                </a:cxn>
                <a:cxn ang="0">
                  <a:pos x="67" y="0"/>
                </a:cxn>
                <a:cxn ang="0">
                  <a:pos x="335" y="0"/>
                </a:cxn>
              </a:cxnLst>
              <a:rect l="0" t="0" r="r" b="b"/>
              <a:pathLst>
                <a:path w="335" h="53">
                  <a:moveTo>
                    <a:pt x="335" y="0"/>
                  </a:moveTo>
                  <a:lnTo>
                    <a:pt x="327" y="8"/>
                  </a:lnTo>
                  <a:lnTo>
                    <a:pt x="67" y="8"/>
                  </a:lnTo>
                  <a:lnTo>
                    <a:pt x="9" y="53"/>
                  </a:lnTo>
                  <a:lnTo>
                    <a:pt x="0" y="53"/>
                  </a:lnTo>
                  <a:lnTo>
                    <a:pt x="67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9" name="Rectangle 233"/>
            <p:cNvSpPr>
              <a:spLocks noChangeArrowheads="1"/>
            </p:cNvSpPr>
            <p:nvPr/>
          </p:nvSpPr>
          <p:spPr bwMode="auto">
            <a:xfrm>
              <a:off x="3503" y="3735"/>
              <a:ext cx="48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WinCC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570" name="Freeform 234"/>
            <p:cNvSpPr>
              <a:spLocks/>
            </p:cNvSpPr>
            <p:nvPr/>
          </p:nvSpPr>
          <p:spPr bwMode="auto">
            <a:xfrm>
              <a:off x="2770" y="1719"/>
              <a:ext cx="22" cy="473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34"/>
                </a:cxn>
                <a:cxn ang="0">
                  <a:pos x="0" y="34"/>
                </a:cxn>
                <a:cxn ang="0">
                  <a:pos x="0" y="473"/>
                </a:cxn>
              </a:cxnLst>
              <a:rect l="0" t="0" r="r" b="b"/>
              <a:pathLst>
                <a:path w="22" h="473">
                  <a:moveTo>
                    <a:pt x="22" y="0"/>
                  </a:moveTo>
                  <a:lnTo>
                    <a:pt x="22" y="34"/>
                  </a:lnTo>
                  <a:lnTo>
                    <a:pt x="0" y="34"/>
                  </a:lnTo>
                  <a:lnTo>
                    <a:pt x="0" y="4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71" name="Freeform 235"/>
            <p:cNvSpPr>
              <a:spLocks/>
            </p:cNvSpPr>
            <p:nvPr/>
          </p:nvSpPr>
          <p:spPr bwMode="auto">
            <a:xfrm>
              <a:off x="1828" y="2438"/>
              <a:ext cx="733" cy="94"/>
            </a:xfrm>
            <a:custGeom>
              <a:avLst/>
              <a:gdLst/>
              <a:ahLst/>
              <a:cxnLst>
                <a:cxn ang="0">
                  <a:pos x="733" y="0"/>
                </a:cxn>
                <a:cxn ang="0">
                  <a:pos x="0" y="0"/>
                </a:cxn>
                <a:cxn ang="0">
                  <a:pos x="0" y="94"/>
                </a:cxn>
              </a:cxnLst>
              <a:rect l="0" t="0" r="r" b="b"/>
              <a:pathLst>
                <a:path w="733" h="94">
                  <a:moveTo>
                    <a:pt x="733" y="0"/>
                  </a:moveTo>
                  <a:lnTo>
                    <a:pt x="0" y="0"/>
                  </a:lnTo>
                  <a:lnTo>
                    <a:pt x="0" y="94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72" name="Freeform 236"/>
            <p:cNvSpPr>
              <a:spLocks/>
            </p:cNvSpPr>
            <p:nvPr/>
          </p:nvSpPr>
          <p:spPr bwMode="auto">
            <a:xfrm>
              <a:off x="2980" y="2475"/>
              <a:ext cx="879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79" y="0"/>
                </a:cxn>
                <a:cxn ang="0">
                  <a:pos x="879" y="38"/>
                </a:cxn>
              </a:cxnLst>
              <a:rect l="0" t="0" r="r" b="b"/>
              <a:pathLst>
                <a:path w="879" h="38">
                  <a:moveTo>
                    <a:pt x="0" y="0"/>
                  </a:moveTo>
                  <a:lnTo>
                    <a:pt x="879" y="0"/>
                  </a:lnTo>
                  <a:lnTo>
                    <a:pt x="879" y="3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73" name="Freeform 237"/>
            <p:cNvSpPr>
              <a:spLocks/>
            </p:cNvSpPr>
            <p:nvPr/>
          </p:nvSpPr>
          <p:spPr bwMode="auto">
            <a:xfrm>
              <a:off x="2937" y="2608"/>
              <a:ext cx="776" cy="7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76" y="0"/>
                </a:cxn>
                <a:cxn ang="0">
                  <a:pos x="776" y="717"/>
                </a:cxn>
              </a:cxnLst>
              <a:rect l="0" t="0" r="r" b="b"/>
              <a:pathLst>
                <a:path w="776" h="717">
                  <a:moveTo>
                    <a:pt x="0" y="0"/>
                  </a:moveTo>
                  <a:lnTo>
                    <a:pt x="776" y="0"/>
                  </a:lnTo>
                  <a:lnTo>
                    <a:pt x="776" y="717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85786" y="1643050"/>
            <a:ext cx="7696200" cy="468155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8 MIPS Maschine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Betriebssystem </a:t>
            </a:r>
            <a:r>
              <a:rPr lang="de-DE" sz="2000" dirty="0" smtClean="0">
                <a:sym typeface="Wingdings" pitchFamily="2" charset="2"/>
              </a:rPr>
              <a:t> </a:t>
            </a:r>
            <a:r>
              <a:rPr lang="de-DE" sz="2000" dirty="0" smtClean="0"/>
              <a:t>z/VSE 3.1.1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Power, VTAM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TCP/IP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FTP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GPS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TELNET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Mail-Client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2 x CICS / VSE 2.3.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1 x CICS – TS </a:t>
            </a:r>
            <a:r>
              <a:rPr lang="de-DE" sz="2000" dirty="0" smtClean="0">
                <a:sym typeface="Wingdings" pitchFamily="2" charset="2"/>
              </a:rPr>
              <a:t> nur II</a:t>
            </a: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RPG, Assembler, CPG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>
                <a:solidFill>
                  <a:srgbClr val="FF0000"/>
                </a:solidFill>
              </a:rPr>
              <a:t>keine CA – Produkte oder andere Fremdsoftware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1 Systemdrucker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tägliche, wöchentliche und monatliche Datensicherungen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VTAPE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SDLT-Tape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de-DE" sz="1600" dirty="0" smtClean="0">
                <a:solidFill>
                  <a:srgbClr val="FF0000"/>
                </a:solidFill>
              </a:rPr>
              <a:t>DAT-Tape (4mm)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 Jahr ohne eigene Hardware </a:t>
            </a:r>
            <a:br>
              <a:rPr lang="de-DE" b="1" dirty="0" smtClean="0"/>
            </a:br>
            <a:r>
              <a:rPr lang="de-DE" dirty="0" smtClean="0"/>
              <a:t> Stand T-Server in 2010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85786" y="1643050"/>
            <a:ext cx="7696200" cy="4681558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8 MIPS Maschine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Betriebssystem </a:t>
            </a:r>
            <a:r>
              <a:rPr lang="de-DE" sz="2000" dirty="0" smtClean="0">
                <a:sym typeface="Wingdings" pitchFamily="2" charset="2"/>
              </a:rPr>
              <a:t> </a:t>
            </a:r>
            <a:r>
              <a:rPr lang="de-DE" sz="2000" dirty="0" smtClean="0"/>
              <a:t>z/VSE 3.1.1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Power, VTAM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TCP/IP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2 x CICS / VSE 2.3.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1 x CICS – TS</a:t>
            </a:r>
            <a:endParaRPr lang="de-DE" sz="2000" dirty="0" smtClean="0">
              <a:sym typeface="Wingdings" pitchFamily="2" charset="2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RPG, Assembler, CPG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1 Systemdrucker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de-DE" sz="2000" dirty="0" smtClean="0"/>
              <a:t>tägliche, wöchentliche und monatliche Datensicherungen</a:t>
            </a:r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pPr marL="457200" indent="-457200">
              <a:buFont typeface="Wingdings" pitchFamily="2" charset="2"/>
              <a:buChar char="Ø"/>
            </a:pPr>
            <a:endParaRPr lang="de-DE" sz="2000" dirty="0" smtClean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 Jahr ohne eigene Hardware </a:t>
            </a:r>
            <a:br>
              <a:rPr lang="de-DE" b="1" dirty="0" smtClean="0"/>
            </a:br>
            <a:r>
              <a:rPr lang="de-DE" dirty="0" smtClean="0"/>
              <a:t>Stand T-Server im Jahr 2010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ECB4-A360-44DD-94FB-E5DBFB8AE288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744</Words>
  <Application>Microsoft Office PowerPoint</Application>
  <PresentationFormat>Bildschirmpräsentation (4:3)</PresentationFormat>
  <Paragraphs>396</Paragraphs>
  <Slides>21</Slides>
  <Notes>2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Larissa-Design</vt:lpstr>
      <vt:lpstr>Folie 1</vt:lpstr>
      <vt:lpstr>Themen Course 2012 </vt:lpstr>
      <vt:lpstr>1 Jahr ohne eigene Hardware </vt:lpstr>
      <vt:lpstr>1 Jahr ohne eigene Hardware  Informationen Lattwein-Produkte</vt:lpstr>
      <vt:lpstr>1 Jahr ohne eigene Hardware  Informationen T-Server</vt:lpstr>
      <vt:lpstr>Folie 6</vt:lpstr>
      <vt:lpstr>Folie 7</vt:lpstr>
      <vt:lpstr>1 Jahr ohne eigene Hardware   Stand T-Server in 2010</vt:lpstr>
      <vt:lpstr>1 Jahr ohne eigene Hardware  Stand T-Server im Jahr 2010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</vt:vector>
  </TitlesOfParts>
  <Company>Armstrong World Industries,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khachenb</dc:creator>
  <cp:lastModifiedBy>KHACHENB</cp:lastModifiedBy>
  <cp:revision>87</cp:revision>
  <dcterms:created xsi:type="dcterms:W3CDTF">2010-05-10T06:58:22Z</dcterms:created>
  <dcterms:modified xsi:type="dcterms:W3CDTF">2012-05-14T12:01:21Z</dcterms:modified>
</cp:coreProperties>
</file>